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5" r:id="rId4"/>
    <p:sldId id="276" r:id="rId5"/>
    <p:sldId id="263" r:id="rId6"/>
    <p:sldId id="264" r:id="rId7"/>
    <p:sldId id="267" r:id="rId8"/>
    <p:sldId id="269" r:id="rId9"/>
    <p:sldId id="277" r:id="rId10"/>
    <p:sldId id="271" r:id="rId11"/>
    <p:sldId id="272" r:id="rId12"/>
    <p:sldId id="273" r:id="rId13"/>
    <p:sldId id="266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3" autoAdjust="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A6A4A-48BB-4653-8B55-05C91ED42380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19FA9-FA64-4590-B5EA-F0AC403D7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9FA9-FA64-4590-B5EA-F0AC403D71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tiff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Relationship Id="rId9" Type="http://schemas.openxmlformats.org/officeDocument/2006/relationships/image" Target="../media/image2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7.tiff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Vertical Ge dry 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SF6/O2: O2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dirty="0" smtClean="0"/>
              <a:t>40sccm total, 1 Pa, 400W ICP, 50W </a:t>
            </a:r>
            <a:r>
              <a:rPr lang="en-US" dirty="0" smtClean="0"/>
              <a:t>RF</a:t>
            </a:r>
          </a:p>
          <a:p>
            <a:r>
              <a:rPr lang="en-US" dirty="0" smtClean="0"/>
              <a:t>25% O2 is most vertical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200" y="3962400"/>
            <a:ext cx="830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81400" y="3886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O</a:t>
            </a:r>
            <a:r>
              <a:rPr lang="en-US" baseline="-25000" dirty="0" smtClean="0"/>
              <a:t>2</a:t>
            </a:r>
            <a:r>
              <a:rPr lang="en-US" dirty="0" smtClean="0"/>
              <a:t> content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1590040"/>
            <a:ext cx="2845740" cy="1991360"/>
            <a:chOff x="228600" y="1676400"/>
            <a:chExt cx="3049008" cy="2133600"/>
          </a:xfrm>
        </p:grpSpPr>
        <p:pic>
          <p:nvPicPr>
            <p:cNvPr id="7" name="Picture 6" descr="120211_1.TIF"/>
            <p:cNvPicPr>
              <a:picLocks noChangeAspect="1"/>
            </p:cNvPicPr>
            <p:nvPr/>
          </p:nvPicPr>
          <p:blipFill>
            <a:blip r:embed="rId3" cstate="print"/>
            <a:srcRect t="7143"/>
            <a:stretch>
              <a:fillRect/>
            </a:stretch>
          </p:blipFill>
          <p:spPr>
            <a:xfrm>
              <a:off x="228600" y="1687286"/>
              <a:ext cx="3049008" cy="212271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77408" y="1676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7408" y="2286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1208" y="3048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71600" y="3581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00400" y="1524000"/>
            <a:ext cx="2744107" cy="2057400"/>
            <a:chOff x="3427992" y="1524000"/>
            <a:chExt cx="3049008" cy="2286000"/>
          </a:xfrm>
        </p:grpSpPr>
        <p:pic>
          <p:nvPicPr>
            <p:cNvPr id="13" name="Picture 12" descr="120211_3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7992" y="1524000"/>
              <a:ext cx="3049008" cy="2286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01608" y="1676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5408" y="2438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9208" y="3124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6408" y="1905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SiO2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67200" y="3581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3505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12.5%</a:t>
            </a:r>
            <a:endParaRPr lang="en-US" dirty="0"/>
          </a:p>
        </p:txBody>
      </p:sp>
      <p:pic>
        <p:nvPicPr>
          <p:cNvPr id="20" name="Picture 19" descr="120611_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524680"/>
            <a:ext cx="2743200" cy="20567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167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676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SF6/O2: ICP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913437"/>
            <a:ext cx="8229600" cy="944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30sccm SF6, 10sccm O2, 1 Pa, 50W RF, vary ICP powers</a:t>
            </a:r>
          </a:p>
          <a:p>
            <a:r>
              <a:rPr lang="en-US" dirty="0" smtClean="0"/>
              <a:t>Note SEM for 900W ICP is </a:t>
            </a:r>
            <a:r>
              <a:rPr lang="en-US" dirty="0" err="1" smtClean="0"/>
              <a:t>mis</a:t>
            </a:r>
            <a:r>
              <a:rPr lang="en-US" dirty="0" smtClean="0"/>
              <a:t>-labeled</a:t>
            </a:r>
          </a:p>
          <a:p>
            <a:r>
              <a:rPr lang="en-US" dirty="0" smtClean="0"/>
              <a:t>Apart from grassing, it looks really good</a:t>
            </a:r>
          </a:p>
        </p:txBody>
      </p:sp>
      <p:pic>
        <p:nvPicPr>
          <p:cNvPr id="4" name="Picture 3" descr="120211_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584" y="1219200"/>
            <a:ext cx="3049008" cy="2286000"/>
          </a:xfrm>
          <a:prstGeom prst="rect">
            <a:avLst/>
          </a:prstGeom>
        </p:spPr>
      </p:pic>
      <p:pic>
        <p:nvPicPr>
          <p:cNvPr id="5" name="Picture 4" descr="120211_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581400"/>
            <a:ext cx="304900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5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400W ICP</a:t>
            </a:r>
            <a:endParaRPr lang="en-US" dirty="0"/>
          </a:p>
        </p:txBody>
      </p:sp>
      <p:pic>
        <p:nvPicPr>
          <p:cNvPr id="7" name="Picture 6" descr="30SF610O2_900WICP_50WRF_1Pa_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371600"/>
            <a:ext cx="2743200" cy="2056720"/>
          </a:xfrm>
          <a:prstGeom prst="rect">
            <a:avLst/>
          </a:prstGeom>
        </p:spPr>
      </p:pic>
      <p:pic>
        <p:nvPicPr>
          <p:cNvPr id="8" name="Picture 7" descr="30SF610O2_900WICP_50WRF_1Pa_3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582080"/>
            <a:ext cx="2743200" cy="2056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24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900W ICP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167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129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3810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>SF6/O2: </a:t>
            </a:r>
            <a:r>
              <a:rPr lang="en-US" sz="1800" b="1" dirty="0" smtClean="0"/>
              <a:t>RF </a:t>
            </a:r>
            <a:r>
              <a:rPr lang="en-US" sz="1800" b="1" dirty="0" smtClean="0"/>
              <a:t>power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30sccm </a:t>
            </a:r>
            <a:r>
              <a:rPr lang="en-US" sz="2000" dirty="0" smtClean="0"/>
              <a:t>SF6, 10sccm O2, 1 Pa, 50W RF, vary bias (15 vs. 50W)</a:t>
            </a:r>
            <a:endParaRPr lang="en-US" sz="2000" dirty="0"/>
          </a:p>
        </p:txBody>
      </p:sp>
      <p:pic>
        <p:nvPicPr>
          <p:cNvPr id="4" name="Content Placeholder 3" descr="120711_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4992" y="0"/>
            <a:ext cx="3049008" cy="2286000"/>
          </a:xfrm>
        </p:spPr>
      </p:pic>
      <p:pic>
        <p:nvPicPr>
          <p:cNvPr id="5" name="Picture 4" descr="120711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4992" y="2362200"/>
            <a:ext cx="3049008" cy="2286000"/>
          </a:xfrm>
          <a:prstGeom prst="rect">
            <a:avLst/>
          </a:prstGeom>
        </p:spPr>
      </p:pic>
      <p:pic>
        <p:nvPicPr>
          <p:cNvPr id="6" name="Picture 5" descr="120711_3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4992" y="4572000"/>
            <a:ext cx="3049008" cy="2286000"/>
          </a:xfrm>
          <a:prstGeom prst="rect">
            <a:avLst/>
          </a:prstGeom>
        </p:spPr>
      </p:pic>
      <p:pic>
        <p:nvPicPr>
          <p:cNvPr id="7" name="Picture 6" descr="120711_4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86000"/>
            <a:ext cx="3049008" cy="2286000"/>
          </a:xfrm>
          <a:prstGeom prst="rect">
            <a:avLst/>
          </a:prstGeom>
        </p:spPr>
      </p:pic>
      <p:pic>
        <p:nvPicPr>
          <p:cNvPr id="8" name="Picture 7" descr="120711_5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572000"/>
            <a:ext cx="3049008" cy="2286000"/>
          </a:xfrm>
          <a:prstGeom prst="rect">
            <a:avLst/>
          </a:prstGeom>
        </p:spPr>
      </p:pic>
      <p:pic>
        <p:nvPicPr>
          <p:cNvPr id="9" name="Picture 8" descr="120711_6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572000"/>
            <a:ext cx="3049008" cy="2286000"/>
          </a:xfrm>
          <a:prstGeom prst="rect">
            <a:avLst/>
          </a:prstGeom>
        </p:spPr>
      </p:pic>
      <p:pic>
        <p:nvPicPr>
          <p:cNvPr id="10" name="Picture 9" descr="120711_7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3049007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3200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50W looks smoother, but it’s hard to say they’re different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50W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34000" y="16002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34000" y="21336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57800" y="2057400"/>
            <a:ext cx="9906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</p:cNvCxnSpPr>
          <p:nvPr/>
        </p:nvCxnSpPr>
        <p:spPr>
          <a:xfrm flipH="1">
            <a:off x="3733800" y="2274332"/>
            <a:ext cx="114300" cy="2450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 flipH="1">
            <a:off x="2590800" y="2274332"/>
            <a:ext cx="1257300" cy="2983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2514600" y="2274332"/>
            <a:ext cx="1333500" cy="697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1"/>
          </p:cNvCxnSpPr>
          <p:nvPr/>
        </p:nvCxnSpPr>
        <p:spPr>
          <a:xfrm flipH="1" flipV="1">
            <a:off x="2209800" y="1447800"/>
            <a:ext cx="1143000" cy="641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SF6/O2 etching: </a:t>
            </a:r>
            <a:r>
              <a:rPr lang="en-US" dirty="0" smtClean="0"/>
              <a:t>some notes</a:t>
            </a:r>
            <a:endParaRPr lang="en-US" dirty="0"/>
          </a:p>
        </p:txBody>
      </p:sp>
      <p:pic>
        <p:nvPicPr>
          <p:cNvPr id="4" name="Picture 3" descr="120711_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667000"/>
            <a:ext cx="3049008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62200" y="34290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3200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shape is typically ascribed to using a metal mask – the selectivity to SiO2 is not terrible, so it should be possible to use a thick SiO2 layer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590800" y="3733800"/>
            <a:ext cx="1752600" cy="6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Hardmask</a:t>
            </a:r>
            <a:r>
              <a:rPr lang="en-US" dirty="0" smtClean="0"/>
              <a:t> selection and patterning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Generally:</a:t>
            </a:r>
          </a:p>
          <a:p>
            <a:pPr lvl="1"/>
            <a:r>
              <a:rPr lang="en-US" dirty="0" smtClean="0"/>
              <a:t>Any mask dry etching will etch the Ge.  This is OK for patterning, but might be problematic for mask removal</a:t>
            </a:r>
          </a:p>
          <a:p>
            <a:r>
              <a:rPr lang="en-US" dirty="0" err="1" smtClean="0"/>
              <a:t>Photoresist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Not good for </a:t>
            </a:r>
            <a:r>
              <a:rPr lang="en-US" dirty="0" err="1" smtClean="0"/>
              <a:t>Cl</a:t>
            </a:r>
            <a:r>
              <a:rPr lang="en-US" dirty="0" smtClean="0"/>
              <a:t>, OK for CF4/O2, supposedly not good with SF6</a:t>
            </a:r>
          </a:p>
          <a:p>
            <a:pPr lvl="1"/>
            <a:r>
              <a:rPr lang="en-US" dirty="0" smtClean="0"/>
              <a:t>Ge etches tend to get hot – if you use PR, test it on the Ge first, and if the etch is high-power, avoiding PR is probably better</a:t>
            </a:r>
          </a:p>
          <a:p>
            <a:r>
              <a:rPr lang="en-US" dirty="0" smtClean="0"/>
              <a:t>SiO2: </a:t>
            </a:r>
          </a:p>
          <a:p>
            <a:pPr lvl="1"/>
            <a:r>
              <a:rPr lang="en-US" dirty="0" smtClean="0"/>
              <a:t>I was using 40sccm CHF3, 900W ICP, 200W bias, 0.5Pa, but this sometimes damaged the Ge, so I switched to 30/10 </a:t>
            </a:r>
            <a:r>
              <a:rPr lang="en-US" dirty="0" err="1" smtClean="0"/>
              <a:t>sccm</a:t>
            </a:r>
            <a:r>
              <a:rPr lang="en-US" dirty="0" smtClean="0"/>
              <a:t> CF4/CHF3 and 50W bias, which is about as vertical.  This created some difficulties with </a:t>
            </a:r>
            <a:r>
              <a:rPr lang="en-US" dirty="0" err="1" smtClean="0"/>
              <a:t>photoresist</a:t>
            </a:r>
            <a:r>
              <a:rPr lang="en-US" dirty="0" smtClean="0"/>
              <a:t> polymerization, so I started using a Cr </a:t>
            </a:r>
            <a:r>
              <a:rPr lang="en-US" dirty="0" err="1" smtClean="0"/>
              <a:t>hardmask</a:t>
            </a:r>
            <a:r>
              <a:rPr lang="en-US" dirty="0" smtClean="0"/>
              <a:t> to pattern the SiO2</a:t>
            </a:r>
          </a:p>
          <a:p>
            <a:pPr lvl="1"/>
            <a:r>
              <a:rPr lang="en-US" dirty="0" smtClean="0"/>
              <a:t>Do not use standard SF6/</a:t>
            </a:r>
            <a:r>
              <a:rPr lang="en-US" dirty="0" err="1" smtClean="0"/>
              <a:t>Ar</a:t>
            </a:r>
            <a:r>
              <a:rPr lang="en-US" dirty="0" smtClean="0"/>
              <a:t> ICP etch to etch SiO2, the Ge etch rate is very fast and there is a lot of undercut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Some other processing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Photoresist</a:t>
            </a:r>
            <a:r>
              <a:rPr lang="en-US" dirty="0" smtClean="0"/>
              <a:t> adhesion to Ge is terrible, avoid needing it to stick at all costs.  If it is absolutely necessary to do this, Shipley LOL series helps.</a:t>
            </a:r>
          </a:p>
          <a:p>
            <a:r>
              <a:rPr lang="en-US" dirty="0" smtClean="0"/>
              <a:t>Wafers have a lot of mechanical strength but almost no resistance to any acids or bases – for removal of junk, cleaning, liftoff, etc., it’s better to do ultrasonic in ACE than let it sit in something more aggressive</a:t>
            </a:r>
          </a:p>
          <a:p>
            <a:r>
              <a:rPr lang="en-US" dirty="0" smtClean="0"/>
              <a:t>Native oxide etches in water, but not always (</a:t>
            </a:r>
            <a:r>
              <a:rPr lang="en-US" dirty="0" err="1" smtClean="0"/>
              <a:t>GeO</a:t>
            </a:r>
            <a:r>
              <a:rPr lang="en-US" dirty="0" smtClean="0"/>
              <a:t>: yes, GeO</a:t>
            </a:r>
            <a:r>
              <a:rPr lang="en-US" baseline="-25000" dirty="0" smtClean="0"/>
              <a:t>2</a:t>
            </a:r>
            <a:r>
              <a:rPr lang="en-US" dirty="0" smtClean="0"/>
              <a:t>: no)!  If it’s important to be sure it’s gone, use BHF or dilute HF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</a:t>
            </a:r>
            <a:r>
              <a:rPr lang="en-US" dirty="0" smtClean="0"/>
              <a:t>-based etching</a:t>
            </a:r>
          </a:p>
          <a:p>
            <a:r>
              <a:rPr lang="en-US" dirty="0" smtClean="0"/>
              <a:t>CF4/O2-based (ICP) etching</a:t>
            </a:r>
          </a:p>
          <a:p>
            <a:r>
              <a:rPr lang="en-US" dirty="0" smtClean="0"/>
              <a:t>SF6/O2 based (ICP) etching</a:t>
            </a:r>
          </a:p>
          <a:p>
            <a:r>
              <a:rPr lang="en-US" dirty="0" err="1" smtClean="0"/>
              <a:t>Hardmask</a:t>
            </a:r>
            <a:r>
              <a:rPr lang="en-US" dirty="0" smtClean="0"/>
              <a:t> choice and patterning</a:t>
            </a:r>
          </a:p>
          <a:p>
            <a:r>
              <a:rPr lang="en-US" dirty="0" smtClean="0"/>
              <a:t>Other </a:t>
            </a:r>
            <a:r>
              <a:rPr lang="en-US" smtClean="0"/>
              <a:t>processing considerations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Cl</a:t>
            </a:r>
            <a:r>
              <a:rPr lang="en-US" dirty="0" smtClean="0"/>
              <a:t>-based etching: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Some good RIE etches have been reported:</a:t>
            </a:r>
          </a:p>
          <a:p>
            <a:pPr lvl="1">
              <a:buNone/>
            </a:pPr>
            <a:r>
              <a:rPr lang="en-US" dirty="0" smtClean="0"/>
              <a:t>TU Delft’s: </a:t>
            </a:r>
          </a:p>
          <a:p>
            <a:pPr lvl="1">
              <a:buNone/>
            </a:pPr>
            <a:r>
              <a:rPr lang="en-US" dirty="0" smtClean="0"/>
              <a:t>Gases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SCl4:	15.0 </a:t>
            </a:r>
            <a:r>
              <a:rPr lang="en-US" dirty="0" err="1" smtClean="0"/>
              <a:t>sccm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Cl2: 15.0 </a:t>
            </a:r>
            <a:r>
              <a:rPr lang="en-US" dirty="0" err="1" smtClean="0"/>
              <a:t>sccm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He:	  17.5 </a:t>
            </a:r>
            <a:r>
              <a:rPr lang="en-US" dirty="0" err="1" smtClean="0"/>
              <a:t>sccm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Pressure: 1.00 Pa</a:t>
            </a:r>
          </a:p>
          <a:p>
            <a:pPr lvl="1">
              <a:buNone/>
            </a:pPr>
            <a:r>
              <a:rPr lang="en-US" dirty="0" smtClean="0"/>
              <a:t>RF power: 65W</a:t>
            </a:r>
          </a:p>
          <a:p>
            <a:pPr lvl="1">
              <a:buNone/>
            </a:pPr>
            <a:r>
              <a:rPr lang="en-US" dirty="0" smtClean="0"/>
              <a:t>Substrate temperature:1 0C</a:t>
            </a:r>
          </a:p>
          <a:p>
            <a:pPr lvl="1">
              <a:buNone/>
            </a:pPr>
            <a:r>
              <a:rPr lang="en-US" dirty="0" smtClean="0"/>
              <a:t>Etch characteristics</a:t>
            </a:r>
          </a:p>
          <a:p>
            <a:pPr lvl="1"/>
            <a:r>
              <a:rPr lang="en-US" dirty="0" smtClean="0"/>
              <a:t>Etch rate: 195 nm/min</a:t>
            </a:r>
          </a:p>
          <a:p>
            <a:pPr lvl="1"/>
            <a:r>
              <a:rPr lang="en-US" dirty="0" smtClean="0"/>
              <a:t>Etching is </a:t>
            </a:r>
            <a:r>
              <a:rPr lang="en-US" dirty="0" smtClean="0"/>
              <a:t>anisotropic</a:t>
            </a:r>
            <a:endParaRPr lang="en-US" dirty="0" smtClean="0"/>
          </a:p>
          <a:p>
            <a:r>
              <a:rPr lang="en-US" dirty="0" smtClean="0"/>
              <a:t>No good ICP etches have been reported:</a:t>
            </a:r>
          </a:p>
          <a:p>
            <a:pPr lvl="1"/>
            <a:r>
              <a:rPr lang="en-US" dirty="0" smtClean="0"/>
              <a:t>Trends: lower pressure, lower gas flow rate -&gt; more vertical etch</a:t>
            </a:r>
          </a:p>
          <a:p>
            <a:pPr lvl="1"/>
            <a:r>
              <a:rPr lang="en-US" dirty="0" smtClean="0"/>
              <a:t>However, gas flows much below 60sccm, pressure &lt;2Pa is difficult to achieve with </a:t>
            </a:r>
            <a:r>
              <a:rPr lang="en-US" dirty="0" err="1" smtClean="0"/>
              <a:t>Cl</a:t>
            </a:r>
            <a:r>
              <a:rPr lang="en-US" dirty="0" smtClean="0"/>
              <a:t>-based chemistry in ICP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371600"/>
            <a:ext cx="4829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39077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of Delft recipe?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Cl</a:t>
            </a:r>
            <a:r>
              <a:rPr lang="en-US" dirty="0" smtClean="0"/>
              <a:t>-based etching: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Bowers group standard Si etch:</a:t>
            </a:r>
          </a:p>
          <a:p>
            <a:pPr lvl="1"/>
            <a:r>
              <a:rPr lang="en-US" dirty="0" smtClean="0"/>
              <a:t>500W ICP, 120W bias, 40 </a:t>
            </a:r>
            <a:r>
              <a:rPr lang="en-US" dirty="0" err="1" smtClean="0"/>
              <a:t>sccm</a:t>
            </a:r>
            <a:r>
              <a:rPr lang="en-US" dirty="0" smtClean="0"/>
              <a:t> BCl3, 20 </a:t>
            </a:r>
            <a:r>
              <a:rPr lang="en-US" dirty="0" err="1" smtClean="0"/>
              <a:t>sccm</a:t>
            </a:r>
            <a:r>
              <a:rPr lang="en-US" dirty="0" smtClean="0"/>
              <a:t> Cl2, 2.5 Pa</a:t>
            </a:r>
          </a:p>
          <a:p>
            <a:r>
              <a:rPr lang="en-US" dirty="0" smtClean="0"/>
              <a:t>Variations attempted:</a:t>
            </a:r>
          </a:p>
          <a:p>
            <a:pPr lvl="1"/>
            <a:r>
              <a:rPr lang="en-US" dirty="0" smtClean="0"/>
              <a:t>Lower gas flow: plasma collapse during etch step</a:t>
            </a:r>
          </a:p>
          <a:p>
            <a:pPr lvl="1"/>
            <a:r>
              <a:rPr lang="en-US" dirty="0" smtClean="0"/>
              <a:t>Lower pressure:</a:t>
            </a:r>
          </a:p>
          <a:p>
            <a:pPr lvl="2"/>
            <a:r>
              <a:rPr lang="en-US" dirty="0" smtClean="0"/>
              <a:t>2Pa: Si left rough</a:t>
            </a:r>
          </a:p>
          <a:p>
            <a:pPr lvl="2"/>
            <a:r>
              <a:rPr lang="en-US" dirty="0" smtClean="0"/>
              <a:t>Lower: plasma did not ignite</a:t>
            </a:r>
          </a:p>
          <a:p>
            <a:pPr lvl="1"/>
            <a:r>
              <a:rPr lang="en-US" dirty="0" smtClean="0"/>
              <a:t>Substitute </a:t>
            </a:r>
            <a:r>
              <a:rPr lang="en-US" dirty="0" err="1" smtClean="0"/>
              <a:t>Ar</a:t>
            </a:r>
            <a:r>
              <a:rPr lang="en-US" dirty="0" smtClean="0"/>
              <a:t> for </a:t>
            </a:r>
            <a:r>
              <a:rPr lang="en-US" dirty="0" err="1" smtClean="0"/>
              <a:t>Cl</a:t>
            </a:r>
            <a:r>
              <a:rPr lang="en-US" dirty="0" smtClean="0"/>
              <a:t>: not vertical, plasma ignition issues, 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1371600"/>
            <a:ext cx="3049008" cy="2286000"/>
            <a:chOff x="4267200" y="1676400"/>
            <a:chExt cx="3049008" cy="2286000"/>
          </a:xfrm>
        </p:grpSpPr>
        <p:pic>
          <p:nvPicPr>
            <p:cNvPr id="5" name="Picture 4" descr="Mesa_sidewall_Bowers127_1021_1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1676400"/>
              <a:ext cx="3049008" cy="228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30208" y="2286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Ge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0208" y="3124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Content Placeholder 3" descr="070811_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267200"/>
            <a:ext cx="2743200" cy="2056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1800" y="480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Etch </a:t>
            </a:r>
            <a:r>
              <a:rPr lang="en-US" dirty="0" smtClean="0"/>
              <a:t>chemistry: </a:t>
            </a:r>
            <a:r>
              <a:rPr lang="en-US" dirty="0" err="1" smtClean="0"/>
              <a:t>Cl</a:t>
            </a:r>
            <a:r>
              <a:rPr lang="en-US" dirty="0" smtClean="0"/>
              <a:t>- </a:t>
            </a:r>
            <a:r>
              <a:rPr lang="en-US" dirty="0" err="1" smtClean="0"/>
              <a:t>vs</a:t>
            </a:r>
            <a:r>
              <a:rPr lang="en-US" dirty="0" smtClean="0"/>
              <a:t> F- based 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Ge/</a:t>
            </a:r>
            <a:r>
              <a:rPr lang="en-US" dirty="0" err="1" smtClean="0"/>
              <a:t>Cl</a:t>
            </a:r>
            <a:r>
              <a:rPr lang="en-US" dirty="0" smtClean="0"/>
              <a:t> compounds exist that are stable at reasonable etching temperature/pressure:</a:t>
            </a:r>
          </a:p>
          <a:p>
            <a:pPr lvl="1"/>
            <a:r>
              <a:rPr lang="en-US" dirty="0" smtClean="0"/>
              <a:t>Won’t ever get sidewall charging in </a:t>
            </a:r>
            <a:r>
              <a:rPr lang="en-US" dirty="0" err="1" smtClean="0"/>
              <a:t>Cl</a:t>
            </a:r>
            <a:r>
              <a:rPr lang="en-US" dirty="0" smtClean="0"/>
              <a:t>-based etch</a:t>
            </a:r>
          </a:p>
          <a:p>
            <a:pPr lvl="1"/>
            <a:r>
              <a:rPr lang="en-US" dirty="0" smtClean="0"/>
              <a:t>Deep etches will be difficult due to lack of appropriate passivation</a:t>
            </a:r>
          </a:p>
          <a:p>
            <a:r>
              <a:rPr lang="en-US" dirty="0" err="1" smtClean="0"/>
              <a:t>GeOxFy</a:t>
            </a:r>
            <a:r>
              <a:rPr lang="en-US" dirty="0" smtClean="0"/>
              <a:t> is stable at reasonable etching temperatures/pressures</a:t>
            </a:r>
          </a:p>
          <a:p>
            <a:pPr lvl="1"/>
            <a:r>
              <a:rPr lang="en-US" dirty="0" smtClean="0"/>
              <a:t>Can get sidewall charging (trenching) if O is present</a:t>
            </a:r>
          </a:p>
          <a:p>
            <a:pPr lvl="1"/>
            <a:r>
              <a:rPr lang="en-US" dirty="0" smtClean="0"/>
              <a:t>Expect </a:t>
            </a:r>
            <a:r>
              <a:rPr lang="en-US" dirty="0" err="1" smtClean="0"/>
              <a:t>GeOF</a:t>
            </a:r>
            <a:r>
              <a:rPr lang="en-US" dirty="0" smtClean="0"/>
              <a:t> to be present after F-based etch</a:t>
            </a:r>
          </a:p>
          <a:p>
            <a:pPr lvl="1"/>
            <a:r>
              <a:rPr lang="en-US" dirty="0" smtClean="0"/>
              <a:t>Have seen good CF4/O2 and SF6/O2 results in literature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91411_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86200"/>
            <a:ext cx="365881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CF4/O2 etching: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43434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Both are:</a:t>
            </a:r>
          </a:p>
          <a:p>
            <a:pPr lvl="1"/>
            <a:r>
              <a:rPr lang="en-US" dirty="0" smtClean="0"/>
              <a:t>20/5 </a:t>
            </a:r>
            <a:r>
              <a:rPr lang="en-US" dirty="0" err="1" smtClean="0"/>
              <a:t>sccm</a:t>
            </a:r>
            <a:r>
              <a:rPr lang="en-US" dirty="0" smtClean="0"/>
              <a:t> CF4/O2</a:t>
            </a:r>
          </a:p>
          <a:p>
            <a:pPr lvl="1"/>
            <a:r>
              <a:rPr lang="en-US" dirty="0" smtClean="0"/>
              <a:t>500W ICP, 100W RF</a:t>
            </a:r>
          </a:p>
          <a:p>
            <a:pPr lvl="1"/>
            <a:r>
              <a:rPr lang="en-US" dirty="0" smtClean="0"/>
              <a:t>~100nm/min</a:t>
            </a:r>
          </a:p>
          <a:p>
            <a:r>
              <a:rPr lang="en-US" dirty="0" smtClean="0"/>
              <a:t>Left: PR as mask, 1.0Pa</a:t>
            </a:r>
          </a:p>
          <a:p>
            <a:r>
              <a:rPr lang="en-US" dirty="0" smtClean="0"/>
              <a:t>Right: Cr+SiO2 as mask, </a:t>
            </a:r>
            <a:r>
              <a:rPr lang="en-US" dirty="0" smtClean="0"/>
              <a:t>0.5Pa</a:t>
            </a:r>
          </a:p>
          <a:p>
            <a:r>
              <a:rPr lang="en-US" dirty="0" smtClean="0"/>
              <a:t>Pressure doesn’t have a huge impact, lower is slightly better</a:t>
            </a:r>
            <a:endParaRPr lang="en-US" dirty="0" smtClean="0"/>
          </a:p>
        </p:txBody>
      </p:sp>
      <p:pic>
        <p:nvPicPr>
          <p:cNvPr id="5" name="Picture 4" descr="090811_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219200"/>
            <a:ext cx="4675146" cy="3505200"/>
          </a:xfrm>
          <a:prstGeom prst="rect">
            <a:avLst/>
          </a:prstGeom>
        </p:spPr>
      </p:pic>
      <p:pic>
        <p:nvPicPr>
          <p:cNvPr id="7" name="Picture 6" descr="091411_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143000"/>
            <a:ext cx="365881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43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571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876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 Pa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 Pa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CF4/O2: O2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These are all 20sccm CF4, 1Pa (far right is 0.5Pa), 500W ICP/ 100W RF</a:t>
            </a:r>
          </a:p>
          <a:p>
            <a:r>
              <a:rPr lang="en-US" dirty="0" smtClean="0"/>
              <a:t>Lowering </a:t>
            </a:r>
            <a:r>
              <a:rPr lang="en-US" dirty="0" smtClean="0"/>
              <a:t>O2 flow </a:t>
            </a:r>
            <a:r>
              <a:rPr lang="en-US" dirty="0" smtClean="0"/>
              <a:t>increases sidewall angle, doesn’t seem to get rid of trench</a:t>
            </a:r>
            <a:endParaRPr lang="en-US" dirty="0" smtClean="0"/>
          </a:p>
        </p:txBody>
      </p:sp>
      <p:pic>
        <p:nvPicPr>
          <p:cNvPr id="7" name="Picture 6" descr="112911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124880"/>
            <a:ext cx="2743200" cy="2056720"/>
          </a:xfrm>
          <a:prstGeom prst="rect">
            <a:avLst/>
          </a:prstGeom>
        </p:spPr>
      </p:pic>
      <p:pic>
        <p:nvPicPr>
          <p:cNvPr id="8" name="Picture 7" descr="112911_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5080"/>
            <a:ext cx="2743200" cy="2056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7000" y="259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18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5" descr="113011_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914400"/>
            <a:ext cx="2743200" cy="2056720"/>
          </a:xfrm>
          <a:prstGeom prst="rect">
            <a:avLst/>
          </a:prstGeom>
        </p:spPr>
      </p:pic>
      <p:pic>
        <p:nvPicPr>
          <p:cNvPr id="27" name="Picture 26" descr="113011_3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124200"/>
            <a:ext cx="2743200" cy="20567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19200" y="533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O2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81800" y="525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5sccm O2</a:t>
            </a:r>
            <a:endParaRPr lang="en-US" dirty="0"/>
          </a:p>
        </p:txBody>
      </p:sp>
      <p:pic>
        <p:nvPicPr>
          <p:cNvPr id="31" name="Picture 30" descr="091411_4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3124200"/>
            <a:ext cx="2743200" cy="2056720"/>
          </a:xfrm>
          <a:prstGeom prst="rect">
            <a:avLst/>
          </a:prstGeom>
        </p:spPr>
      </p:pic>
      <p:pic>
        <p:nvPicPr>
          <p:cNvPr id="32" name="Picture 31" descr="091411_2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838200"/>
            <a:ext cx="2743200" cy="20567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1sccm O2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CF4/O2: higher power</a:t>
            </a:r>
            <a:endParaRPr lang="en-US" dirty="0"/>
          </a:p>
        </p:txBody>
      </p:sp>
      <p:pic>
        <p:nvPicPr>
          <p:cNvPr id="4" name="Content Placeholder 3" descr="120111_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3992" y="1371600"/>
            <a:ext cx="3049007" cy="2286000"/>
          </a:xfrm>
        </p:spPr>
      </p:pic>
      <p:pic>
        <p:nvPicPr>
          <p:cNvPr id="5" name="Picture 4" descr="120111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3992" y="3657600"/>
            <a:ext cx="3049008" cy="2286000"/>
          </a:xfrm>
          <a:prstGeom prst="rect">
            <a:avLst/>
          </a:prstGeom>
        </p:spPr>
      </p:pic>
      <p:pic>
        <p:nvPicPr>
          <p:cNvPr id="6" name="Picture 5" descr="120111_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447800"/>
            <a:ext cx="3049008" cy="2286000"/>
          </a:xfrm>
          <a:prstGeom prst="rect">
            <a:avLst/>
          </a:prstGeom>
        </p:spPr>
      </p:pic>
      <p:pic>
        <p:nvPicPr>
          <p:cNvPr id="7" name="Picture 6" descr="120111_5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733800"/>
            <a:ext cx="3049008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6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243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4038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213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52800" y="1828800"/>
            <a:ext cx="2286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are: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500W ICP,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150W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1.0 Pa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minute etch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~100nm/min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Left: 20sccm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CF4, 1sccm O2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Right: 20sccm CF4,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sccm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Clearly have to be careful with high O2 content, high power, and mask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have trenching still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Don’t really look different from previous etches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CF4/O2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enough for some applications</a:t>
            </a:r>
          </a:p>
          <a:p>
            <a:r>
              <a:rPr lang="en-US" dirty="0" smtClean="0"/>
              <a:t>Trenching hard to avoid</a:t>
            </a:r>
          </a:p>
          <a:p>
            <a:r>
              <a:rPr lang="en-US" dirty="0" smtClean="0"/>
              <a:t>Could also try higher ICP, lower RF power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5656</TotalTime>
  <Words>807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Vertical Ge dry etching</vt:lpstr>
      <vt:lpstr>Outline</vt:lpstr>
      <vt:lpstr>Cl-based etching: literature review</vt:lpstr>
      <vt:lpstr>Cl-based etching: experience</vt:lpstr>
      <vt:lpstr>Etch chemistry: Cl- vs F- based etching</vt:lpstr>
      <vt:lpstr>CF4/O2 etching: Pressure</vt:lpstr>
      <vt:lpstr>CF4/O2: O2 flow</vt:lpstr>
      <vt:lpstr>CF4/O2: higher power</vt:lpstr>
      <vt:lpstr>CF4/O2 conclusions</vt:lpstr>
      <vt:lpstr>SF6/O2: O2 content</vt:lpstr>
      <vt:lpstr>SF6/O2: ICP power</vt:lpstr>
      <vt:lpstr>SF6/O2: RF power 30sccm SF6, 10sccm O2, 1 Pa, 50W RF, vary bias (15 vs. 50W)</vt:lpstr>
      <vt:lpstr>SF6/O2 etching: some notes</vt:lpstr>
      <vt:lpstr>Hardmask selection and patterning</vt:lpstr>
      <vt:lpstr>Some other processing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etch</dc:title>
  <dc:creator>mpiels</dc:creator>
  <cp:lastModifiedBy>Molly Piels 2</cp:lastModifiedBy>
  <cp:revision>222</cp:revision>
  <dcterms:created xsi:type="dcterms:W3CDTF">2006-08-16T00:00:00Z</dcterms:created>
  <dcterms:modified xsi:type="dcterms:W3CDTF">2012-01-10T21:45:36Z</dcterms:modified>
</cp:coreProperties>
</file>