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B8669-8D52-4C06-802E-717996B5ECF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BA4D9-8B3F-45FF-BE4E-42E0CEDA8E0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579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0D781-6D81-4D3E-A7F2-805382356AC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7E9A1-3FE2-4EB6-A283-2EDFF70733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887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784E6-2649-42B4-A22D-EB266B85BFA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8C764-4B61-4C38-BA7E-9D1EA4A3744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914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76200"/>
            <a:ext cx="71628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3DC4C-EF61-4A53-89FD-0EFAA13B3A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72395-DB14-4EF7-84C8-2BE241925B0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2357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76200"/>
            <a:ext cx="71628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A04B6-6CF3-4044-9C77-5C894894935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C59D0-0D59-4F45-8274-11EA0840F23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980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6A65C-AEA0-42C7-AB54-C01B03C136A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0FB5B-A7A1-4640-8535-82616311C68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77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C1062-3A70-4405-A920-8E7C6E3F76B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C5165-1366-47AD-95A1-4923BD572F2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545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CAB26-B28D-44D5-8737-8BBCD909911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2C65F-C862-4A02-BCA8-14F9BDC44B9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679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B5426-3E25-4696-A518-AF45625E71A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650C8-AE37-4CEE-B59D-90257878B3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609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38958-E4E6-4407-893C-A6961921720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185FD-06C2-4D2F-A336-89CBEF7717D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601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8F4B4-03A7-4636-A847-B02708B68A0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00CF1-5F38-4843-A9E3-928BBCC2584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348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170EB-4803-4860-B51E-03DD3D16DF9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911F8-FF9B-4613-AFD8-F3814B84F45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970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13542-7EC9-4D83-BDAF-8F23F515376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72926-E199-40B4-813A-58674C15E43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596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0" y="76200"/>
            <a:ext cx="7162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74030C9-E7E2-4F19-8EAE-54278E7DC4D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2B8885C-A18C-46FB-9A51-2B0835F0A33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452438" y="914400"/>
            <a:ext cx="8226425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pic>
        <p:nvPicPr>
          <p:cNvPr id="1032" name="Picture 13"/>
          <p:cNvPicPr>
            <a:picLocks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6200" y="268288"/>
            <a:ext cx="1219200" cy="525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55125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000066"/>
          </a:solidFill>
          <a:latin typeface="Arial" pitchFamily="34" charset="0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Rainbow 2.1 Micron Laser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Update 2013-07-16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3C5165-1366-47AD-95A1-4923BD572F2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617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n-mesa and QW etch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Stop dry etch in the active/</a:t>
            </a:r>
            <a:r>
              <a:rPr lang="en-US" dirty="0" err="1" smtClean="0"/>
              <a:t>InGaAsP</a:t>
            </a:r>
            <a:r>
              <a:rPr lang="en-US" dirty="0" smtClean="0"/>
              <a:t> SCH layers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885120" y="6500863"/>
            <a:ext cx="7279540" cy="307777"/>
            <a:chOff x="885120" y="5157225"/>
            <a:chExt cx="7279540" cy="307777"/>
          </a:xfrm>
        </p:grpSpPr>
        <p:sp>
          <p:nvSpPr>
            <p:cNvPr id="22" name="TextBox 21"/>
            <p:cNvSpPr txBox="1"/>
            <p:nvPr/>
          </p:nvSpPr>
          <p:spPr>
            <a:xfrm>
              <a:off x="88512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prstClr val="black"/>
                  </a:solidFill>
                </a:rPr>
                <a:t>UCSB ‘Standard’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prstClr val="black"/>
                  </a:solidFill>
                </a:rPr>
                <a:t>Narrow QW / taper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95311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prstClr val="black"/>
                  </a:solidFill>
                </a:rPr>
                <a:t>Passive silicon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17020" y="5618086"/>
            <a:ext cx="8909960" cy="15361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1230765" y="5618085"/>
            <a:ext cx="192025" cy="768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1614815" y="5618085"/>
            <a:ext cx="192025" cy="768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1077144" y="5157225"/>
            <a:ext cx="883317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1077145" y="5080415"/>
            <a:ext cx="883317" cy="76810"/>
          </a:xfrm>
          <a:prstGeom prst="rect">
            <a:avLst/>
          </a:prstGeom>
          <a:pattFill prst="ltHorz">
            <a:fgClr>
              <a:schemeClr val="tx1"/>
            </a:fgClr>
            <a:bgClr>
              <a:srgbClr val="FF000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1077145" y="5003605"/>
            <a:ext cx="883317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1077144" y="4312315"/>
            <a:ext cx="883316" cy="69128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1077144" y="4235505"/>
            <a:ext cx="88331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077143" y="4158695"/>
            <a:ext cx="883316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117020" y="5464465"/>
            <a:ext cx="8909959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1077144" y="5234035"/>
            <a:ext cx="883316" cy="23043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117020" y="5541275"/>
            <a:ext cx="8909959" cy="76810"/>
          </a:xfrm>
          <a:prstGeom prst="rect">
            <a:avLst/>
          </a:prstGeom>
          <a:pattFill prst="ltHorz">
            <a:fgClr>
              <a:schemeClr val="tx1"/>
            </a:fgClr>
            <a:bgClr>
              <a:srgbClr val="0070C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4341571" y="5618085"/>
            <a:ext cx="192025" cy="768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4725621" y="5618085"/>
            <a:ext cx="192025" cy="768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4495191" y="5157225"/>
            <a:ext cx="26883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4495192" y="5080415"/>
            <a:ext cx="268836" cy="76810"/>
          </a:xfrm>
          <a:prstGeom prst="rect">
            <a:avLst/>
          </a:prstGeom>
          <a:pattFill prst="ltHorz">
            <a:fgClr>
              <a:schemeClr val="tx1"/>
            </a:fgClr>
            <a:bgClr>
              <a:srgbClr val="FF000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4495192" y="5003605"/>
            <a:ext cx="26883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4495191" y="4312315"/>
            <a:ext cx="268834" cy="69128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4495191" y="423550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4495190" y="4158695"/>
            <a:ext cx="268834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4495191" y="5234035"/>
            <a:ext cx="268834" cy="23043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7260350" y="5618085"/>
            <a:ext cx="192025" cy="768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7644400" y="5618085"/>
            <a:ext cx="192025" cy="768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117020" y="5234036"/>
            <a:ext cx="8909959" cy="23043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17020" y="5188316"/>
            <a:ext cx="8909960" cy="45719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911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n-mesa and QW etch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Wet etch the InGaAs/</a:t>
            </a:r>
            <a:r>
              <a:rPr lang="en-US" dirty="0" err="1" smtClean="0"/>
              <a:t>InGaAsP</a:t>
            </a:r>
            <a:r>
              <a:rPr lang="en-US" dirty="0" smtClean="0"/>
              <a:t> ~200nm</a:t>
            </a:r>
          </a:p>
          <a:p>
            <a:pPr lvl="1"/>
            <a:r>
              <a:rPr lang="en-US" dirty="0" smtClean="0"/>
              <a:t>Stops on the lower p-InP cladding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885120" y="6500863"/>
            <a:ext cx="7279540" cy="307777"/>
            <a:chOff x="885120" y="5157225"/>
            <a:chExt cx="7279540" cy="307777"/>
          </a:xfrm>
        </p:grpSpPr>
        <p:sp>
          <p:nvSpPr>
            <p:cNvPr id="22" name="TextBox 21"/>
            <p:cNvSpPr txBox="1"/>
            <p:nvPr/>
          </p:nvSpPr>
          <p:spPr>
            <a:xfrm>
              <a:off x="88512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prstClr val="black"/>
                  </a:solidFill>
                </a:rPr>
                <a:t>UCSB ‘Standard’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prstClr val="black"/>
                  </a:solidFill>
                </a:rPr>
                <a:t>Narrow QW / taper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95311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prstClr val="black"/>
                  </a:solidFill>
                </a:rPr>
                <a:t>Passive silicon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17020" y="5618086"/>
            <a:ext cx="8909960" cy="15361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1230765" y="5618085"/>
            <a:ext cx="192025" cy="768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1614815" y="5618085"/>
            <a:ext cx="192025" cy="768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1132604" y="5157225"/>
            <a:ext cx="772398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1132605" y="5080415"/>
            <a:ext cx="772398" cy="76810"/>
          </a:xfrm>
          <a:prstGeom prst="rect">
            <a:avLst/>
          </a:prstGeom>
          <a:pattFill prst="ltHorz">
            <a:fgClr>
              <a:schemeClr val="tx1"/>
            </a:fgClr>
            <a:bgClr>
              <a:srgbClr val="FF000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1132605" y="5003605"/>
            <a:ext cx="772398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1077144" y="4312315"/>
            <a:ext cx="883316" cy="69128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1132604" y="4235505"/>
            <a:ext cx="77239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077143" y="4158695"/>
            <a:ext cx="883316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117020" y="5464465"/>
            <a:ext cx="8909959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1077144" y="5234035"/>
            <a:ext cx="883316" cy="23043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117020" y="5541275"/>
            <a:ext cx="8909959" cy="76810"/>
          </a:xfrm>
          <a:prstGeom prst="rect">
            <a:avLst/>
          </a:prstGeom>
          <a:pattFill prst="ltHorz">
            <a:fgClr>
              <a:schemeClr val="tx1"/>
            </a:fgClr>
            <a:bgClr>
              <a:srgbClr val="0070C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4341571" y="5618085"/>
            <a:ext cx="192025" cy="768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4725621" y="5618085"/>
            <a:ext cx="192025" cy="768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4533595" y="5157225"/>
            <a:ext cx="192028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4533596" y="5080415"/>
            <a:ext cx="192028" cy="76810"/>
          </a:xfrm>
          <a:prstGeom prst="rect">
            <a:avLst/>
          </a:prstGeom>
          <a:pattFill prst="ltHorz">
            <a:fgClr>
              <a:schemeClr val="tx1"/>
            </a:fgClr>
            <a:bgClr>
              <a:srgbClr val="FF000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4533596" y="5003605"/>
            <a:ext cx="192028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4495191" y="4312315"/>
            <a:ext cx="268834" cy="69128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4533595" y="4235505"/>
            <a:ext cx="19202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4495190" y="4158695"/>
            <a:ext cx="268834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4495191" y="5234035"/>
            <a:ext cx="268834" cy="23043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7260350" y="5618085"/>
            <a:ext cx="192025" cy="768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7644400" y="5618085"/>
            <a:ext cx="192025" cy="768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117020" y="5234036"/>
            <a:ext cx="8909959" cy="23043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638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3458255" y="3697836"/>
            <a:ext cx="384050" cy="17666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306105" y="3697835"/>
            <a:ext cx="384050" cy="17666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47450" y="3699975"/>
            <a:ext cx="384050" cy="17666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416910" y="3697835"/>
            <a:ext cx="384050" cy="17666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038739" y="3697835"/>
            <a:ext cx="960126" cy="17666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456788" y="3697835"/>
            <a:ext cx="345642" cy="17666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 p-</a:t>
            </a:r>
            <a:r>
              <a:rPr lang="en-US" dirty="0" err="1" smtClean="0"/>
              <a:t>InP</a:t>
            </a:r>
            <a:r>
              <a:rPr lang="en-US" dirty="0" smtClean="0"/>
              <a:t> etch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Pos. PR </a:t>
            </a:r>
            <a:r>
              <a:rPr lang="en-US" dirty="0" smtClean="0"/>
              <a:t>Mask (OPEN Question: Does this work in MHA, or will we need a hard mask?)</a:t>
            </a:r>
          </a:p>
          <a:p>
            <a:r>
              <a:rPr lang="en-US" dirty="0" smtClean="0"/>
              <a:t>400nm </a:t>
            </a:r>
            <a:r>
              <a:rPr lang="en-US" dirty="0"/>
              <a:t>d</a:t>
            </a:r>
            <a:r>
              <a:rPr lang="en-US" dirty="0" smtClean="0"/>
              <a:t>ry etch in MHA</a:t>
            </a:r>
            <a:endParaRPr lang="en-US" dirty="0" smtClean="0"/>
          </a:p>
          <a:p>
            <a:r>
              <a:rPr lang="en-US" dirty="0" smtClean="0"/>
              <a:t>200nm InP </a:t>
            </a:r>
            <a:r>
              <a:rPr lang="en-US" dirty="0" smtClean="0"/>
              <a:t>w</a:t>
            </a:r>
            <a:r>
              <a:rPr lang="en-US" dirty="0" smtClean="0"/>
              <a:t>et etch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885120" y="6500863"/>
            <a:ext cx="7279540" cy="307777"/>
            <a:chOff x="885120" y="5157225"/>
            <a:chExt cx="7279540" cy="307777"/>
          </a:xfrm>
        </p:grpSpPr>
        <p:sp>
          <p:nvSpPr>
            <p:cNvPr id="22" name="TextBox 21"/>
            <p:cNvSpPr txBox="1"/>
            <p:nvPr/>
          </p:nvSpPr>
          <p:spPr>
            <a:xfrm>
              <a:off x="88512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prstClr val="black"/>
                  </a:solidFill>
                </a:rPr>
                <a:t>UCSB ‘Standard’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prstClr val="black"/>
                  </a:solidFill>
                </a:rPr>
                <a:t>Narrow QW / taper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95311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prstClr val="black"/>
                  </a:solidFill>
                </a:rPr>
                <a:t>Passive silicon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17020" y="5618086"/>
            <a:ext cx="8909960" cy="15361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1230765" y="5618085"/>
            <a:ext cx="192025" cy="768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1614815" y="5618085"/>
            <a:ext cx="192025" cy="768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1077144" y="5157225"/>
            <a:ext cx="883317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1077145" y="5080415"/>
            <a:ext cx="883317" cy="76810"/>
          </a:xfrm>
          <a:prstGeom prst="rect">
            <a:avLst/>
          </a:prstGeom>
          <a:pattFill prst="ltHorz">
            <a:fgClr>
              <a:schemeClr val="tx1"/>
            </a:fgClr>
            <a:bgClr>
              <a:srgbClr val="FF000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1077145" y="5003605"/>
            <a:ext cx="883317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1077144" y="4312315"/>
            <a:ext cx="883316" cy="69128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1077144" y="4235505"/>
            <a:ext cx="88331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077143" y="4158695"/>
            <a:ext cx="883316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117020" y="5464465"/>
            <a:ext cx="8909959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1077144" y="5234035"/>
            <a:ext cx="883316" cy="23043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117020" y="5541275"/>
            <a:ext cx="8909959" cy="76810"/>
          </a:xfrm>
          <a:prstGeom prst="rect">
            <a:avLst/>
          </a:prstGeom>
          <a:pattFill prst="ltHorz">
            <a:fgClr>
              <a:schemeClr val="tx1"/>
            </a:fgClr>
            <a:bgClr>
              <a:srgbClr val="0070C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4341571" y="5618085"/>
            <a:ext cx="192025" cy="768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4725621" y="5618085"/>
            <a:ext cx="192025" cy="768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4495191" y="5157225"/>
            <a:ext cx="26883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4495192" y="5080415"/>
            <a:ext cx="268836" cy="76810"/>
          </a:xfrm>
          <a:prstGeom prst="rect">
            <a:avLst/>
          </a:prstGeom>
          <a:pattFill prst="ltHorz">
            <a:fgClr>
              <a:schemeClr val="tx1"/>
            </a:fgClr>
            <a:bgClr>
              <a:srgbClr val="FF000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4495192" y="5003605"/>
            <a:ext cx="26883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4495191" y="4312315"/>
            <a:ext cx="268834" cy="69128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4495191" y="423550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4495190" y="4158695"/>
            <a:ext cx="268834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4495191" y="5234035"/>
            <a:ext cx="268834" cy="23043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7260350" y="5618085"/>
            <a:ext cx="192025" cy="768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7644400" y="5618085"/>
            <a:ext cx="192025" cy="768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1038741" y="5234035"/>
            <a:ext cx="960124" cy="23043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4456788" y="5234035"/>
            <a:ext cx="345642" cy="23043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7450" y="5234040"/>
            <a:ext cx="384050" cy="2304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306105" y="5234040"/>
            <a:ext cx="384050" cy="2304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458255" y="5234040"/>
            <a:ext cx="384050" cy="2304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416910" y="5234040"/>
            <a:ext cx="384050" cy="2304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206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Mask set selected and modified masks ordered</a:t>
            </a:r>
          </a:p>
          <a:p>
            <a:r>
              <a:rPr lang="en-US" dirty="0" smtClean="0"/>
              <a:t>Waveguides fabricated in 500nm SOI with 1µm BOX</a:t>
            </a:r>
          </a:p>
          <a:p>
            <a:r>
              <a:rPr lang="en-US" dirty="0" smtClean="0"/>
              <a:t>Vertical channels completed</a:t>
            </a:r>
          </a:p>
          <a:p>
            <a:r>
              <a:rPr lang="en-US" dirty="0" smtClean="0"/>
              <a:t>Bonding 4 pieces completed with reasonable yield</a:t>
            </a:r>
          </a:p>
          <a:p>
            <a:r>
              <a:rPr lang="en-US" dirty="0" smtClean="0"/>
              <a:t>Mesa etch completed on 3 chips</a:t>
            </a:r>
          </a:p>
          <a:p>
            <a:pPr lvl="1"/>
            <a:r>
              <a:rPr lang="en-US" dirty="0" smtClean="0"/>
              <a:t>Lead chip had issue, will now be used as look ahead</a:t>
            </a:r>
          </a:p>
          <a:p>
            <a:r>
              <a:rPr lang="en-US" dirty="0" smtClean="0"/>
              <a:t>Lower </a:t>
            </a:r>
            <a:r>
              <a:rPr lang="en-US" dirty="0"/>
              <a:t>p-InP etch</a:t>
            </a:r>
            <a:r>
              <a:rPr lang="en-US" dirty="0" smtClean="0"/>
              <a:t> in progress</a:t>
            </a:r>
          </a:p>
          <a:p>
            <a:endParaRPr lang="en-US" dirty="0"/>
          </a:p>
          <a:p>
            <a:r>
              <a:rPr lang="en-US" dirty="0" smtClean="0"/>
              <a:t>Planning to get first test results in mid-August, a few weeks before the review.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10FB5B-A7A1-4640-8535-82616311C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126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2.1 micron laser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34000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(2) 4” SOI wafers have waveguides and VCs</a:t>
            </a:r>
          </a:p>
          <a:p>
            <a:pPr lvl="1"/>
            <a:r>
              <a:rPr lang="en-US" sz="1800" dirty="0" smtClean="0"/>
              <a:t>WG etch = 285-339 nm “WLG-B”</a:t>
            </a:r>
          </a:p>
          <a:p>
            <a:pPr lvl="1"/>
            <a:r>
              <a:rPr lang="en-US" sz="1800" dirty="0" smtClean="0"/>
              <a:t>WG etch = 250-281 nm “WLG-T”</a:t>
            </a:r>
          </a:p>
          <a:p>
            <a:r>
              <a:rPr lang="en-US" sz="2000" dirty="0" smtClean="0"/>
              <a:t>WLG-T has had 4 ~16x8mm pieces of epi</a:t>
            </a:r>
          </a:p>
          <a:p>
            <a:pPr lvl="1"/>
            <a:r>
              <a:rPr lang="en-US" sz="1800" dirty="0" smtClean="0"/>
              <a:t>Yield though not perfect, was workable</a:t>
            </a:r>
          </a:p>
          <a:p>
            <a:r>
              <a:rPr lang="en-US" sz="2000" dirty="0" smtClean="0"/>
              <a:t>Oxide hard mask was patterned</a:t>
            </a:r>
          </a:p>
          <a:p>
            <a:r>
              <a:rPr lang="en-US" sz="2000" dirty="0" smtClean="0"/>
              <a:t>Wafer was diced into quarters</a:t>
            </a:r>
          </a:p>
          <a:p>
            <a:pPr lvl="1"/>
            <a:r>
              <a:rPr lang="en-US" sz="1800" dirty="0" smtClean="0"/>
              <a:t>Q1-4</a:t>
            </a:r>
            <a:endParaRPr lang="en-US" sz="1800" dirty="0"/>
          </a:p>
        </p:txBody>
      </p:sp>
      <p:sp>
        <p:nvSpPr>
          <p:cNvPr id="4" name="Chord 3"/>
          <p:cNvSpPr/>
          <p:nvPr/>
        </p:nvSpPr>
        <p:spPr>
          <a:xfrm>
            <a:off x="1905000" y="4819788"/>
            <a:ext cx="914400" cy="1066800"/>
          </a:xfrm>
          <a:prstGeom prst="chord">
            <a:avLst>
              <a:gd name="adj1" fmla="val 6587965"/>
              <a:gd name="adj2" fmla="val 41771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prstClr val="white"/>
                </a:solidFill>
              </a:rPr>
              <a:t>1     2</a:t>
            </a:r>
          </a:p>
          <a:p>
            <a:pPr algn="ctr"/>
            <a:endParaRPr lang="en-US" sz="1400" dirty="0">
              <a:solidFill>
                <a:prstClr val="white"/>
              </a:solidFill>
            </a:endParaRPr>
          </a:p>
          <a:p>
            <a:pPr algn="ctr"/>
            <a:r>
              <a:rPr lang="en-US" sz="1400" dirty="0">
                <a:solidFill>
                  <a:prstClr val="white"/>
                </a:solidFill>
              </a:rPr>
              <a:t>3     4</a:t>
            </a:r>
            <a:endParaRPr lang="en-US" sz="1400" dirty="0">
              <a:solidFill>
                <a:prstClr val="white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758215"/>
            <a:ext cx="3170722" cy="306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10FB5B-A7A1-4640-8535-82616311C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523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n-mesa and QW etch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885120" y="6500863"/>
            <a:ext cx="7279540" cy="307777"/>
            <a:chOff x="885120" y="5157225"/>
            <a:chExt cx="7279540" cy="307777"/>
          </a:xfrm>
        </p:grpSpPr>
        <p:sp>
          <p:nvSpPr>
            <p:cNvPr id="22" name="TextBox 21"/>
            <p:cNvSpPr txBox="1"/>
            <p:nvPr/>
          </p:nvSpPr>
          <p:spPr>
            <a:xfrm>
              <a:off x="88512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prstClr val="black"/>
                  </a:solidFill>
                </a:rPr>
                <a:t>UCSB ‘Standard’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prstClr val="black"/>
                  </a:solidFill>
                </a:rPr>
                <a:t>Narrow QW / taper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95311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prstClr val="black"/>
                  </a:solidFill>
                </a:rPr>
                <a:t>Passive silicon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17020" y="5618086"/>
            <a:ext cx="8909960" cy="15361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1230765" y="5618085"/>
            <a:ext cx="192025" cy="768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1614815" y="5618085"/>
            <a:ext cx="192025" cy="768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1077144" y="5157225"/>
            <a:ext cx="883317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1077145" y="5080415"/>
            <a:ext cx="883317" cy="76810"/>
          </a:xfrm>
          <a:prstGeom prst="rect">
            <a:avLst/>
          </a:prstGeom>
          <a:pattFill prst="ltHorz">
            <a:fgClr>
              <a:schemeClr val="tx1"/>
            </a:fgClr>
            <a:bgClr>
              <a:srgbClr val="FF000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1077145" y="5003605"/>
            <a:ext cx="883317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1077144" y="4312315"/>
            <a:ext cx="883316" cy="69128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1077144" y="4235505"/>
            <a:ext cx="88331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077143" y="4158695"/>
            <a:ext cx="883316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117020" y="5464465"/>
            <a:ext cx="8909959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1077144" y="5234035"/>
            <a:ext cx="883316" cy="23043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117020" y="5541275"/>
            <a:ext cx="8909959" cy="76810"/>
          </a:xfrm>
          <a:prstGeom prst="rect">
            <a:avLst/>
          </a:prstGeom>
          <a:pattFill prst="ltHorz">
            <a:fgClr>
              <a:schemeClr val="tx1"/>
            </a:fgClr>
            <a:bgClr>
              <a:srgbClr val="0070C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4341571" y="5618085"/>
            <a:ext cx="192025" cy="768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4725621" y="5618085"/>
            <a:ext cx="192025" cy="768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4495191" y="5157225"/>
            <a:ext cx="26883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4495192" y="5080415"/>
            <a:ext cx="268836" cy="76810"/>
          </a:xfrm>
          <a:prstGeom prst="rect">
            <a:avLst/>
          </a:prstGeom>
          <a:pattFill prst="ltHorz">
            <a:fgClr>
              <a:schemeClr val="tx1"/>
            </a:fgClr>
            <a:bgClr>
              <a:srgbClr val="FF000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4495192" y="5003605"/>
            <a:ext cx="26883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4495191" y="4312315"/>
            <a:ext cx="268834" cy="69128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4495191" y="423550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4495190" y="4158695"/>
            <a:ext cx="268834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4495191" y="5234035"/>
            <a:ext cx="268834" cy="23043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7260350" y="5618085"/>
            <a:ext cx="192025" cy="768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7644400" y="5618085"/>
            <a:ext cx="192025" cy="768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117020" y="5349248"/>
            <a:ext cx="8909959" cy="11521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4" b="12302"/>
          <a:stretch/>
        </p:blipFill>
        <p:spPr bwMode="auto">
          <a:xfrm flipH="1">
            <a:off x="117020" y="1219430"/>
            <a:ext cx="8372290" cy="2341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341571" y="1283359"/>
            <a:ext cx="1221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Stop Here</a:t>
            </a:r>
            <a:endParaRPr lang="en-US" b="1" dirty="0">
              <a:solidFill>
                <a:prstClr val="black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5148074" y="1652691"/>
            <a:ext cx="0" cy="737698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62665" y="1283359"/>
            <a:ext cx="3264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Laser Monitor Simulation</a:t>
            </a:r>
            <a:endParaRPr lang="en-US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561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n-mesa and QW etch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885120" y="6500863"/>
            <a:ext cx="7279540" cy="307777"/>
            <a:chOff x="885120" y="5157225"/>
            <a:chExt cx="7279540" cy="307777"/>
          </a:xfrm>
        </p:grpSpPr>
        <p:sp>
          <p:nvSpPr>
            <p:cNvPr id="22" name="TextBox 21"/>
            <p:cNvSpPr txBox="1"/>
            <p:nvPr/>
          </p:nvSpPr>
          <p:spPr>
            <a:xfrm>
              <a:off x="88512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prstClr val="black"/>
                  </a:solidFill>
                </a:rPr>
                <a:t>UCSB ‘Standard’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prstClr val="black"/>
                  </a:solidFill>
                </a:rPr>
                <a:t>Narrow QW / taper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95311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prstClr val="black"/>
                  </a:solidFill>
                </a:rPr>
                <a:t>Passive silicon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17020" y="5618086"/>
            <a:ext cx="8909960" cy="15361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1230765" y="5618085"/>
            <a:ext cx="192025" cy="768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1614815" y="5618085"/>
            <a:ext cx="192025" cy="768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1077144" y="5157225"/>
            <a:ext cx="883317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1077145" y="5080415"/>
            <a:ext cx="883317" cy="76810"/>
          </a:xfrm>
          <a:prstGeom prst="rect">
            <a:avLst/>
          </a:prstGeom>
          <a:pattFill prst="ltHorz">
            <a:fgClr>
              <a:schemeClr val="tx1"/>
            </a:fgClr>
            <a:bgClr>
              <a:srgbClr val="FF000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1077145" y="5003605"/>
            <a:ext cx="883317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1077144" y="4312315"/>
            <a:ext cx="883316" cy="69128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1077144" y="4235505"/>
            <a:ext cx="88331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077143" y="4158695"/>
            <a:ext cx="883316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117020" y="5464465"/>
            <a:ext cx="8909959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1077144" y="5234035"/>
            <a:ext cx="883316" cy="23043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117020" y="5541275"/>
            <a:ext cx="8909959" cy="76810"/>
          </a:xfrm>
          <a:prstGeom prst="rect">
            <a:avLst/>
          </a:prstGeom>
          <a:pattFill prst="ltHorz">
            <a:fgClr>
              <a:schemeClr val="tx1"/>
            </a:fgClr>
            <a:bgClr>
              <a:srgbClr val="0070C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4341571" y="5618085"/>
            <a:ext cx="192025" cy="768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4725621" y="5618085"/>
            <a:ext cx="192025" cy="768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4495191" y="5157225"/>
            <a:ext cx="26883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4495192" y="5080415"/>
            <a:ext cx="268836" cy="76810"/>
          </a:xfrm>
          <a:prstGeom prst="rect">
            <a:avLst/>
          </a:prstGeom>
          <a:pattFill prst="ltHorz">
            <a:fgClr>
              <a:schemeClr val="tx1"/>
            </a:fgClr>
            <a:bgClr>
              <a:srgbClr val="FF000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4495192" y="5003605"/>
            <a:ext cx="26883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4495191" y="4312315"/>
            <a:ext cx="268834" cy="69128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4495191" y="423550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4495190" y="4158695"/>
            <a:ext cx="268834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4495191" y="5234035"/>
            <a:ext cx="268834" cy="23043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7260350" y="5618085"/>
            <a:ext cx="192025" cy="768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7644400" y="5618085"/>
            <a:ext cx="192025" cy="768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117020" y="5349248"/>
            <a:ext cx="8909959" cy="11521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62665" y="1283359"/>
            <a:ext cx="3264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Laser Monitor Actual</a:t>
            </a:r>
            <a:endParaRPr lang="en-US" b="1" dirty="0">
              <a:solidFill>
                <a:prstClr val="black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5099" y="990600"/>
            <a:ext cx="486727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0618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3458255" y="3697836"/>
            <a:ext cx="384050" cy="17666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306105" y="3697835"/>
            <a:ext cx="384050" cy="17666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47450" y="3699975"/>
            <a:ext cx="384050" cy="17666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416910" y="3697835"/>
            <a:ext cx="384050" cy="17666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038739" y="3697835"/>
            <a:ext cx="960126" cy="17666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456788" y="3697835"/>
            <a:ext cx="345642" cy="17666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 p-</a:t>
            </a:r>
            <a:r>
              <a:rPr lang="en-US" dirty="0" err="1" smtClean="0"/>
              <a:t>InP</a:t>
            </a:r>
            <a:r>
              <a:rPr lang="en-US" dirty="0" smtClean="0"/>
              <a:t> etch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NEXT STEP:</a:t>
            </a:r>
          </a:p>
          <a:p>
            <a:r>
              <a:rPr lang="en-US" dirty="0" smtClean="0"/>
              <a:t>Pos</a:t>
            </a:r>
            <a:r>
              <a:rPr lang="en-US" dirty="0" smtClean="0"/>
              <a:t>. PR Mask</a:t>
            </a:r>
          </a:p>
          <a:p>
            <a:r>
              <a:rPr lang="en-US" dirty="0" smtClean="0"/>
              <a:t>Controlled Wet Etch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885120" y="6500863"/>
            <a:ext cx="7279540" cy="307777"/>
            <a:chOff x="885120" y="5157225"/>
            <a:chExt cx="7279540" cy="307777"/>
          </a:xfrm>
        </p:grpSpPr>
        <p:sp>
          <p:nvSpPr>
            <p:cNvPr id="22" name="TextBox 21"/>
            <p:cNvSpPr txBox="1"/>
            <p:nvPr/>
          </p:nvSpPr>
          <p:spPr>
            <a:xfrm>
              <a:off x="88512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prstClr val="black"/>
                  </a:solidFill>
                </a:rPr>
                <a:t>UCSB ‘Standard’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prstClr val="black"/>
                  </a:solidFill>
                </a:rPr>
                <a:t>Narrow QW / taper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95311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prstClr val="black"/>
                  </a:solidFill>
                </a:rPr>
                <a:t>Passive silicon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17020" y="5618086"/>
            <a:ext cx="8909960" cy="15361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1230765" y="5618085"/>
            <a:ext cx="192025" cy="768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1614815" y="5618085"/>
            <a:ext cx="192025" cy="768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1077144" y="5157225"/>
            <a:ext cx="883317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1077145" y="5080415"/>
            <a:ext cx="883317" cy="76810"/>
          </a:xfrm>
          <a:prstGeom prst="rect">
            <a:avLst/>
          </a:prstGeom>
          <a:pattFill prst="ltHorz">
            <a:fgClr>
              <a:schemeClr val="tx1"/>
            </a:fgClr>
            <a:bgClr>
              <a:srgbClr val="FF000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1077145" y="5003605"/>
            <a:ext cx="883317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1077144" y="4312315"/>
            <a:ext cx="883316" cy="69128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1077144" y="4235505"/>
            <a:ext cx="88331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077143" y="4158695"/>
            <a:ext cx="883316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117020" y="5464465"/>
            <a:ext cx="8909959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1077144" y="5234035"/>
            <a:ext cx="883316" cy="23043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117020" y="5541275"/>
            <a:ext cx="8909959" cy="76810"/>
          </a:xfrm>
          <a:prstGeom prst="rect">
            <a:avLst/>
          </a:prstGeom>
          <a:pattFill prst="ltHorz">
            <a:fgClr>
              <a:schemeClr val="tx1"/>
            </a:fgClr>
            <a:bgClr>
              <a:srgbClr val="0070C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4341571" y="5618085"/>
            <a:ext cx="192025" cy="768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4725621" y="5618085"/>
            <a:ext cx="192025" cy="768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4495191" y="5157225"/>
            <a:ext cx="26883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4495192" y="5080415"/>
            <a:ext cx="268836" cy="76810"/>
          </a:xfrm>
          <a:prstGeom prst="rect">
            <a:avLst/>
          </a:prstGeom>
          <a:pattFill prst="ltHorz">
            <a:fgClr>
              <a:schemeClr val="tx1"/>
            </a:fgClr>
            <a:bgClr>
              <a:srgbClr val="FF000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4495192" y="5003605"/>
            <a:ext cx="26883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4495191" y="4312315"/>
            <a:ext cx="268834" cy="69128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4495191" y="423550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4495190" y="4158695"/>
            <a:ext cx="268834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4495191" y="5234035"/>
            <a:ext cx="268834" cy="23043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7260350" y="5618085"/>
            <a:ext cx="192025" cy="768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7644400" y="5618085"/>
            <a:ext cx="192025" cy="768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1038741" y="5349248"/>
            <a:ext cx="960124" cy="11521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4456788" y="5349248"/>
            <a:ext cx="345642" cy="11521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7450" y="5349250"/>
            <a:ext cx="384050" cy="11521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306105" y="5349250"/>
            <a:ext cx="384050" cy="11521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458255" y="5349250"/>
            <a:ext cx="384050" cy="11521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416910" y="5349250"/>
            <a:ext cx="384050" cy="11521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459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2.1 micron laser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Q4</a:t>
            </a:r>
            <a:endParaRPr lang="en-US" sz="1100" b="1" dirty="0"/>
          </a:p>
          <a:p>
            <a:r>
              <a:rPr lang="en-US" sz="1600" dirty="0" err="1" smtClean="0"/>
              <a:t>Std</a:t>
            </a:r>
            <a:r>
              <a:rPr lang="en-US" sz="1600" dirty="0" smtClean="0"/>
              <a:t> P-mesa process (repeated etches and </a:t>
            </a:r>
            <a:r>
              <a:rPr lang="en-US" sz="1600" dirty="0" err="1" smtClean="0"/>
              <a:t>dektaks</a:t>
            </a:r>
            <a:r>
              <a:rPr lang="en-US" sz="1600" dirty="0" smtClean="0"/>
              <a:t> followed by a long O2 clean)</a:t>
            </a:r>
          </a:p>
          <a:p>
            <a:r>
              <a:rPr lang="en-US" sz="1600" dirty="0" smtClean="0"/>
              <a:t>Etched into the lower InP “SCH”</a:t>
            </a:r>
          </a:p>
          <a:p>
            <a:r>
              <a:rPr lang="en-US" sz="1600" dirty="0" smtClean="0"/>
              <a:t>Etch layout (µm) with ~120nm hard mask, no polymer</a:t>
            </a:r>
          </a:p>
          <a:p>
            <a:pPr lvl="1"/>
            <a:r>
              <a:rPr lang="en-US" sz="1250" dirty="0" smtClean="0"/>
              <a:t>Target:  &gt;3.05+.120, &lt; 3.59+.120</a:t>
            </a:r>
          </a:p>
          <a:p>
            <a:endParaRPr lang="en-US" sz="1450" dirty="0"/>
          </a:p>
          <a:p>
            <a:endParaRPr lang="en-US" sz="1450" dirty="0" smtClean="0"/>
          </a:p>
          <a:p>
            <a:endParaRPr lang="en-US" sz="1450" dirty="0"/>
          </a:p>
          <a:p>
            <a:endParaRPr lang="en-US" sz="1450" dirty="0" smtClean="0"/>
          </a:p>
          <a:p>
            <a:r>
              <a:rPr lang="en-US" sz="1450" dirty="0" smtClean="0"/>
              <a:t>PLAN:</a:t>
            </a:r>
          </a:p>
          <a:p>
            <a:pPr lvl="1"/>
            <a:r>
              <a:rPr lang="en-US" sz="1250" dirty="0" smtClean="0"/>
              <a:t>Needs more dry etching to hit target</a:t>
            </a:r>
            <a:endParaRPr lang="en-US" sz="125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10FB5B-A7A1-4640-8535-82616311C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736344"/>
              </p:ext>
            </p:extLst>
          </p:nvPr>
        </p:nvGraphicFramePr>
        <p:xfrm>
          <a:off x="990600" y="2971800"/>
          <a:ext cx="3619500" cy="822960"/>
        </p:xfrm>
        <a:graphic>
          <a:graphicData uri="http://schemas.openxmlformats.org/drawingml/2006/table">
            <a:tbl>
              <a:tblPr/>
              <a:tblGrid>
                <a:gridCol w="1143000"/>
                <a:gridCol w="1333500"/>
                <a:gridCol w="1143000"/>
              </a:tblGrid>
              <a:tr h="161925">
                <a:tc>
                  <a:txBody>
                    <a:bodyPr/>
                    <a:lstStyle/>
                    <a:p>
                      <a:pPr algn="r" rtl="0" fontAlgn="b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3.58</a:t>
                      </a:r>
                    </a:p>
                  </a:txBody>
                  <a:tcPr marL="28575" marR="2857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8575" marR="2857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0000"/>
                          </a:solidFill>
                          <a:effectLst/>
                        </a:rPr>
                        <a:t>3.65</a:t>
                      </a:r>
                    </a:p>
                  </a:txBody>
                  <a:tcPr marL="28575" marR="2857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rtl="0"/>
                      <a:endParaRPr lang="en-US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3.34</a:t>
                      </a:r>
                    </a:p>
                  </a:txBody>
                  <a:tcPr marL="28575" marR="2857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US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rtl="0" fontAlgn="b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3.48</a:t>
                      </a:r>
                    </a:p>
                  </a:txBody>
                  <a:tcPr marL="28575" marR="2857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8575" marR="2857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dirty="0" smtClean="0">
                          <a:solidFill>
                            <a:srgbClr val="000000"/>
                          </a:solidFill>
                          <a:effectLst/>
                        </a:rPr>
                        <a:t>3.57</a:t>
                      </a:r>
                      <a:endParaRPr lang="en-US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8575" marR="2857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005" y="4774933"/>
            <a:ext cx="2211211" cy="16578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4744808"/>
            <a:ext cx="2211211" cy="16578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2423" y="2667000"/>
            <a:ext cx="2211211" cy="16578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800600"/>
            <a:ext cx="2211211" cy="165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285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2.1 micron laser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82999"/>
            <a:ext cx="6172200" cy="557020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5000" b="1" dirty="0" smtClean="0"/>
              <a:t>Q3</a:t>
            </a:r>
            <a:endParaRPr lang="en-US" b="1" dirty="0" smtClean="0"/>
          </a:p>
          <a:p>
            <a:r>
              <a:rPr lang="en-US" dirty="0" smtClean="0"/>
              <a:t>(7/6)</a:t>
            </a:r>
          </a:p>
          <a:p>
            <a:pPr lvl="1"/>
            <a:r>
              <a:rPr lang="en-US" dirty="0" smtClean="0"/>
              <a:t>Std. Clean and coat chamber w/o sample</a:t>
            </a:r>
          </a:p>
          <a:p>
            <a:pPr lvl="1"/>
            <a:r>
              <a:rPr lang="en-US" dirty="0" smtClean="0"/>
              <a:t>Partial Etch (14 min etch, with laser monitor)</a:t>
            </a:r>
          </a:p>
          <a:p>
            <a:pPr lvl="2"/>
            <a:r>
              <a:rPr lang="en-US" dirty="0" smtClean="0"/>
              <a:t>Simulation and actual monitor don’t agree</a:t>
            </a:r>
          </a:p>
          <a:p>
            <a:pPr lvl="1"/>
            <a:r>
              <a:rPr lang="en-US" dirty="0" err="1" smtClean="0"/>
              <a:t>Dektak</a:t>
            </a:r>
            <a:r>
              <a:rPr lang="en-US" dirty="0" smtClean="0"/>
              <a:t> – 1.4-1.6µm (partially through the cladding)</a:t>
            </a:r>
          </a:p>
          <a:p>
            <a:pPr lvl="1"/>
            <a:r>
              <a:rPr lang="en-US" dirty="0" smtClean="0"/>
              <a:t>Partial Etch (14 min etch, with laser monitor)</a:t>
            </a:r>
          </a:p>
          <a:p>
            <a:pPr lvl="1"/>
            <a:r>
              <a:rPr lang="en-US" dirty="0" err="1" smtClean="0"/>
              <a:t>Dektak</a:t>
            </a:r>
            <a:r>
              <a:rPr lang="en-US" dirty="0" smtClean="0"/>
              <a:t> – 2.3-2.5µm (mostly through the cladding)</a:t>
            </a:r>
          </a:p>
          <a:p>
            <a:pPr lvl="1"/>
            <a:r>
              <a:rPr lang="en-US" dirty="0" smtClean="0"/>
              <a:t>SEM a)</a:t>
            </a:r>
          </a:p>
          <a:p>
            <a:pPr lvl="1"/>
            <a:r>
              <a:rPr lang="en-US" b="1" u="sng" dirty="0" smtClean="0"/>
              <a:t>THIS SAMPLE WAS NOT O2 CLEANED! POSSIBLE GRASSING SOURCE</a:t>
            </a:r>
            <a:r>
              <a:rPr lang="en-US" dirty="0" smtClean="0"/>
              <a:t>!</a:t>
            </a:r>
          </a:p>
          <a:p>
            <a:r>
              <a:rPr lang="en-US" dirty="0" smtClean="0"/>
              <a:t>(7/7)</a:t>
            </a:r>
          </a:p>
          <a:p>
            <a:pPr lvl="1"/>
            <a:r>
              <a:rPr lang="en-US" dirty="0" smtClean="0"/>
              <a:t>Std. Clean and coat chamber w/o sample</a:t>
            </a:r>
          </a:p>
          <a:p>
            <a:pPr lvl="1"/>
            <a:r>
              <a:rPr lang="en-US" dirty="0" smtClean="0"/>
              <a:t>3min 30sec O2 Clean with sample inside</a:t>
            </a:r>
          </a:p>
          <a:p>
            <a:pPr lvl="1"/>
            <a:r>
              <a:rPr lang="en-US" dirty="0" smtClean="0"/>
              <a:t>7 min RIE2 MHA etch (LASER MONITOR SHOWS VERY SLOW RATE!)</a:t>
            </a:r>
          </a:p>
          <a:p>
            <a:pPr lvl="1"/>
            <a:r>
              <a:rPr lang="en-US" dirty="0" smtClean="0"/>
              <a:t>Open chamber. Inspect and </a:t>
            </a:r>
            <a:r>
              <a:rPr lang="en-US" dirty="0" err="1" smtClean="0"/>
              <a:t>dektak</a:t>
            </a:r>
            <a:r>
              <a:rPr lang="en-US" dirty="0" smtClean="0"/>
              <a:t>. Chip slightly discolored in center. Etch went from 2.4 to 2.6 um</a:t>
            </a:r>
          </a:p>
          <a:p>
            <a:pPr lvl="1"/>
            <a:r>
              <a:rPr lang="en-US" dirty="0" smtClean="0"/>
              <a:t>30 sec 02, 7 min etch, 30 sec O2, 7 min etch.</a:t>
            </a:r>
          </a:p>
          <a:p>
            <a:pPr lvl="1"/>
            <a:r>
              <a:rPr lang="en-US" dirty="0" smtClean="0"/>
              <a:t>Open chamber. Inspect and </a:t>
            </a:r>
            <a:r>
              <a:rPr lang="en-US" dirty="0" err="1" smtClean="0"/>
              <a:t>dektak</a:t>
            </a:r>
            <a:r>
              <a:rPr lang="en-US" dirty="0" smtClean="0"/>
              <a:t>. Very discolored (brown). Etch went from 2.6 to 2.75 um. (RIGHT TO THE TOP OF SCH) </a:t>
            </a:r>
          </a:p>
          <a:p>
            <a:pPr lvl="1"/>
            <a:r>
              <a:rPr lang="en-US" dirty="0" smtClean="0"/>
              <a:t>SEM b)</a:t>
            </a:r>
          </a:p>
          <a:p>
            <a:pPr lvl="1"/>
            <a:r>
              <a:rPr lang="en-US" dirty="0" smtClean="0"/>
              <a:t>O2 300V 10 min 125mT</a:t>
            </a:r>
          </a:p>
          <a:p>
            <a:pPr lvl="1"/>
            <a:r>
              <a:rPr lang="en-US" dirty="0" smtClean="0"/>
              <a:t>No change in color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(7/8)</a:t>
            </a:r>
          </a:p>
          <a:p>
            <a:pPr lvl="1"/>
            <a:r>
              <a:rPr lang="en-US" dirty="0" smtClean="0"/>
              <a:t>2:1 H2O:HCl for 2min</a:t>
            </a:r>
          </a:p>
          <a:p>
            <a:pPr lvl="1"/>
            <a:r>
              <a:rPr lang="en-US" dirty="0" smtClean="0"/>
              <a:t>Inspect</a:t>
            </a:r>
          </a:p>
          <a:p>
            <a:pPr lvl="2"/>
            <a:r>
              <a:rPr lang="en-US" dirty="0" smtClean="0"/>
              <a:t>The very corners looked better after 30 sec but no change to 95% of the bonded area.</a:t>
            </a:r>
          </a:p>
          <a:p>
            <a:pPr lvl="1"/>
            <a:r>
              <a:rPr lang="en-US" b="1" dirty="0" smtClean="0"/>
              <a:t>SEM c)</a:t>
            </a:r>
          </a:p>
          <a:p>
            <a:pPr lvl="2"/>
            <a:r>
              <a:rPr lang="en-US" b="1" dirty="0" smtClean="0"/>
              <a:t>Conclusion: It is believed that the InP is etched however, the InGaAs(P) was not impacted by the wet etch, therefore the grass remains.</a:t>
            </a:r>
          </a:p>
          <a:p>
            <a:r>
              <a:rPr lang="en-US" b="1" dirty="0" smtClean="0"/>
              <a:t>PLAN: Use a dilute etch of the InGaAs(P)</a:t>
            </a:r>
          </a:p>
          <a:p>
            <a:pPr lvl="1"/>
            <a:r>
              <a:rPr lang="pt-BR" dirty="0" smtClean="0"/>
              <a:t>2min -  38:1:1 </a:t>
            </a:r>
            <a:r>
              <a:rPr lang="pt-BR" dirty="0"/>
              <a:t>H2O:H2O2:H3PO4 for etching InGaAs (~50nm/min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Rinse 5min with repeated cycles of fresh DI water to make sure the acid doesn’t remain in the cracks.</a:t>
            </a:r>
            <a:endParaRPr lang="en-US" dirty="0" smtClean="0"/>
          </a:p>
        </p:txBody>
      </p:sp>
      <p:grpSp>
        <p:nvGrpSpPr>
          <p:cNvPr id="5" name="Group 4"/>
          <p:cNvGrpSpPr/>
          <p:nvPr/>
        </p:nvGrpSpPr>
        <p:grpSpPr>
          <a:xfrm>
            <a:off x="6400800" y="971550"/>
            <a:ext cx="2628900" cy="5886450"/>
            <a:chOff x="6400800" y="1104900"/>
            <a:chExt cx="2628900" cy="5886450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0800" y="1104900"/>
              <a:ext cx="2628900" cy="5886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8648700" y="1116349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white"/>
                  </a:solidFill>
                </a:rPr>
                <a:t>a)</a:t>
              </a: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648700" y="2893996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white"/>
                  </a:solidFill>
                </a:rPr>
                <a:t>b)</a:t>
              </a: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648700" y="5034013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white"/>
                  </a:solidFill>
                </a:rPr>
                <a:t>c)</a:t>
              </a: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10FB5B-A7A1-4640-8535-82616311C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67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2.1 micron laser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Q1</a:t>
            </a:r>
            <a:endParaRPr lang="en-US" sz="1100" b="1" dirty="0"/>
          </a:p>
          <a:p>
            <a:r>
              <a:rPr lang="en-US" sz="1600" dirty="0" err="1" smtClean="0"/>
              <a:t>Std</a:t>
            </a:r>
            <a:r>
              <a:rPr lang="en-US" sz="1600" dirty="0" smtClean="0"/>
              <a:t> P-mesa process (repeated etches and </a:t>
            </a:r>
            <a:r>
              <a:rPr lang="en-US" sz="1600" dirty="0" err="1" smtClean="0"/>
              <a:t>dektaks</a:t>
            </a:r>
            <a:r>
              <a:rPr lang="en-US" sz="1600" dirty="0" smtClean="0"/>
              <a:t> followed by a long O2 clean)</a:t>
            </a:r>
          </a:p>
          <a:p>
            <a:r>
              <a:rPr lang="en-US" sz="1600" dirty="0" smtClean="0"/>
              <a:t>Etched into the lower InP “SCH”</a:t>
            </a:r>
          </a:p>
          <a:p>
            <a:r>
              <a:rPr lang="en-US" sz="1600" dirty="0" smtClean="0"/>
              <a:t>Etch layout (µm) with ~120nm hard mask, no polymer</a:t>
            </a:r>
          </a:p>
          <a:p>
            <a:pPr lvl="1"/>
            <a:r>
              <a:rPr lang="en-US" sz="1250" dirty="0" smtClean="0"/>
              <a:t>Target:  &gt;3.05+.120, &lt; 3.59+.120</a:t>
            </a:r>
          </a:p>
          <a:p>
            <a:pPr lvl="1"/>
            <a:endParaRPr lang="en-US" sz="1250" dirty="0"/>
          </a:p>
          <a:p>
            <a:pPr lvl="1"/>
            <a:endParaRPr lang="en-US" sz="1250" dirty="0" smtClean="0"/>
          </a:p>
          <a:p>
            <a:pPr lvl="1"/>
            <a:endParaRPr lang="en-US" sz="1250" dirty="0"/>
          </a:p>
          <a:p>
            <a:pPr lvl="1"/>
            <a:endParaRPr lang="en-US" sz="1250" dirty="0" smtClean="0"/>
          </a:p>
          <a:p>
            <a:pPr lvl="1"/>
            <a:endParaRPr lang="en-US" sz="1250" dirty="0"/>
          </a:p>
          <a:p>
            <a:r>
              <a:rPr lang="en-US" sz="1450" dirty="0" smtClean="0"/>
              <a:t>PLAN:</a:t>
            </a:r>
          </a:p>
          <a:p>
            <a:pPr lvl="1"/>
            <a:r>
              <a:rPr lang="en-US" sz="1250" dirty="0" smtClean="0"/>
              <a:t>SEM and Proceed</a:t>
            </a:r>
          </a:p>
          <a:p>
            <a:pPr lvl="1"/>
            <a:endParaRPr lang="en-US" sz="1250" dirty="0" smtClean="0"/>
          </a:p>
          <a:p>
            <a:pPr marL="0" lvl="0" indent="0">
              <a:buNone/>
            </a:pPr>
            <a:r>
              <a:rPr lang="en-US" sz="2400" b="1" dirty="0" smtClean="0">
                <a:solidFill>
                  <a:prstClr val="black"/>
                </a:solidFill>
              </a:rPr>
              <a:t>Q2</a:t>
            </a:r>
          </a:p>
          <a:p>
            <a:r>
              <a:rPr lang="en-US" sz="2400" b="1" dirty="0" smtClean="0">
                <a:solidFill>
                  <a:prstClr val="black"/>
                </a:solidFill>
              </a:rPr>
              <a:t>HOLD as safety </a:t>
            </a:r>
            <a:r>
              <a:rPr lang="en-US" sz="2400" b="1" dirty="0" smtClean="0">
                <a:solidFill>
                  <a:prstClr val="black"/>
                </a:solidFill>
              </a:rPr>
              <a:t>sample or to do a split on the mesa etch</a:t>
            </a:r>
            <a:endParaRPr lang="en-US" sz="11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sz="145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10FB5B-A7A1-4640-8535-82616311C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680482"/>
              </p:ext>
            </p:extLst>
          </p:nvPr>
        </p:nvGraphicFramePr>
        <p:xfrm>
          <a:off x="990600" y="2971800"/>
          <a:ext cx="2667001" cy="838200"/>
        </p:xfrm>
        <a:graphic>
          <a:graphicData uri="http://schemas.openxmlformats.org/drawingml/2006/table">
            <a:tbl>
              <a:tblPr/>
              <a:tblGrid>
                <a:gridCol w="842211"/>
                <a:gridCol w="982579"/>
                <a:gridCol w="842211"/>
              </a:tblGrid>
              <a:tr h="279400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3.48</a:t>
                      </a:r>
                    </a:p>
                  </a:txBody>
                  <a:tcPr marL="28575" marR="2857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dirty="0">
                        <a:effectLst/>
                      </a:endParaRPr>
                    </a:p>
                  </a:txBody>
                  <a:tcPr marL="28575" marR="2857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3.6</a:t>
                      </a:r>
                    </a:p>
                  </a:txBody>
                  <a:tcPr marL="28575" marR="2857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rtl="0"/>
                      <a:endParaRPr lang="en-US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3.32</a:t>
                      </a:r>
                    </a:p>
                  </a:txBody>
                  <a:tcPr marL="28575" marR="2857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US" dirty="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3.62</a:t>
                      </a:r>
                    </a:p>
                  </a:txBody>
                  <a:tcPr marL="28575" marR="2857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>
                        <a:effectLst/>
                      </a:endParaRPr>
                    </a:p>
                  </a:txBody>
                  <a:tcPr marL="28575" marR="2857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3.61</a:t>
                      </a:r>
                    </a:p>
                  </a:txBody>
                  <a:tcPr marL="28575" marR="2857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199" y="2743200"/>
            <a:ext cx="5475817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2753459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719</Words>
  <Application>Microsoft Office PowerPoint</Application>
  <PresentationFormat>On-screen Show (4:3)</PresentationFormat>
  <Paragraphs>138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2_Office Theme</vt:lpstr>
      <vt:lpstr>Rainbow 2.1 Micron Laser</vt:lpstr>
      <vt:lpstr>Update</vt:lpstr>
      <vt:lpstr>2.1 micron laser processing</vt:lpstr>
      <vt:lpstr>n-mesa and QW etch</vt:lpstr>
      <vt:lpstr>n-mesa and QW etch</vt:lpstr>
      <vt:lpstr>lower p-InP etch</vt:lpstr>
      <vt:lpstr>2.1 micron laser processing</vt:lpstr>
      <vt:lpstr>2.1 micron laser processing</vt:lpstr>
      <vt:lpstr>2.1 micron laser processing</vt:lpstr>
      <vt:lpstr>n-mesa and QW etch</vt:lpstr>
      <vt:lpstr>n-mesa and QW etch</vt:lpstr>
      <vt:lpstr>lower p-InP etch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Rainbow 2.1 Micron Laser</dc:title>
  <dc:creator>Jock Bovington</dc:creator>
  <cp:lastModifiedBy>Jock Bovington</cp:lastModifiedBy>
  <cp:revision>1</cp:revision>
  <dcterms:created xsi:type="dcterms:W3CDTF">2013-07-16T17:56:41Z</dcterms:created>
  <dcterms:modified xsi:type="dcterms:W3CDTF">2013-07-16T17:58:12Z</dcterms:modified>
</cp:coreProperties>
</file>