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5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317" r:id="rId15"/>
    <p:sldId id="268" r:id="rId16"/>
    <p:sldId id="316" r:id="rId17"/>
    <p:sldId id="269" r:id="rId18"/>
    <p:sldId id="271" r:id="rId19"/>
    <p:sldId id="272" r:id="rId20"/>
    <p:sldId id="318" r:id="rId21"/>
    <p:sldId id="322" r:id="rId22"/>
    <p:sldId id="346" r:id="rId23"/>
    <p:sldId id="321" r:id="rId24"/>
    <p:sldId id="344" r:id="rId25"/>
    <p:sldId id="320" r:id="rId26"/>
    <p:sldId id="324" r:id="rId27"/>
    <p:sldId id="325" r:id="rId28"/>
    <p:sldId id="279" r:id="rId29"/>
    <p:sldId id="280" r:id="rId30"/>
    <p:sldId id="326" r:id="rId31"/>
    <p:sldId id="330" r:id="rId32"/>
    <p:sldId id="331" r:id="rId33"/>
    <p:sldId id="358" r:id="rId34"/>
    <p:sldId id="333" r:id="rId35"/>
    <p:sldId id="335" r:id="rId36"/>
    <p:sldId id="359" r:id="rId37"/>
    <p:sldId id="361" r:id="rId38"/>
    <p:sldId id="362" r:id="rId39"/>
    <p:sldId id="365" r:id="rId40"/>
    <p:sldId id="336" r:id="rId41"/>
    <p:sldId id="337" r:id="rId42"/>
    <p:sldId id="360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14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798D-22C1-4027-A748-0AEEBB0E127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5DA9-95EB-4D4E-9186-72DD342A5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6286" y="2362200"/>
            <a:ext cx="715142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/>
              <a:t>POEM v1.0 Process Flow</a:t>
            </a:r>
          </a:p>
          <a:p>
            <a:pPr algn="ctr"/>
            <a:endParaRPr lang="en-US" altLang="zh-CN" sz="4400" dirty="0" smtClean="0"/>
          </a:p>
          <a:p>
            <a:pPr algn="ctr"/>
            <a:r>
              <a:rPr lang="en-US" altLang="zh-CN" sz="2400" dirty="0" smtClean="0"/>
              <a:t>08/13/2012</a:t>
            </a:r>
          </a:p>
          <a:p>
            <a:pPr algn="ctr"/>
            <a:r>
              <a:rPr lang="en-US" altLang="zh-CN" sz="2400" dirty="0" smtClean="0"/>
              <a:t>Yongbo Tang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953000" y="5638800"/>
            <a:ext cx="38100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5638800"/>
            <a:ext cx="3733800" cy="304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litho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5"/>
          <p:cNvSpPr/>
          <p:nvPr/>
        </p:nvSpPr>
        <p:spPr>
          <a:xfrm>
            <a:off x="381000" y="5965800"/>
            <a:ext cx="8382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5"/>
          <p:cNvSpPr/>
          <p:nvPr/>
        </p:nvSpPr>
        <p:spPr>
          <a:xfrm>
            <a:off x="381000" y="5903888"/>
            <a:ext cx="8382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2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Hard mask??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74357" y="2362200"/>
            <a:ext cx="3797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(negative mask/Positive PR/Etch-&gt;hole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Resist difficult to remove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Solution: Use Piranha/BHF</a:t>
            </a:r>
          </a:p>
        </p:txBody>
      </p:sp>
      <p:sp>
        <p:nvSpPr>
          <p:cNvPr id="17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wafer bonding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 vapor was removed from process. Bond yield was very high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additional InGaAs/InP protecting 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" y="3962400"/>
            <a:ext cx="8382000" cy="1143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25"/>
          <p:cNvSpPr/>
          <p:nvPr/>
        </p:nvSpPr>
        <p:spPr>
          <a:xfrm>
            <a:off x="714380" y="5894360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Rectangle 125"/>
          <p:cNvSpPr/>
          <p:nvPr/>
        </p:nvSpPr>
        <p:spPr>
          <a:xfrm>
            <a:off x="5007380" y="590864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substrate removal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HCl:H2O=3:1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InGaAs layer exposed! (Affect the P-contact)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Goto next step ASAP.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</a:t>
            </a:r>
            <a:r>
              <a:rPr lang="en-US" dirty="0" err="1" smtClean="0"/>
              <a:t>hardmask</a:t>
            </a:r>
            <a:r>
              <a:rPr lang="en-US" dirty="0" smtClean="0"/>
              <a:t> deposition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1000" y="5029200"/>
            <a:ext cx="838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PECVD 300nm of </a:t>
            </a:r>
            <a:r>
              <a:rPr lang="en-US" dirty="0" smtClean="0"/>
              <a:t>SiN (twice)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9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838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6800" y="486728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486728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4867280"/>
            <a:ext cx="1524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SPR955CM 0.9 at 3kRPM (800nm thick</a:t>
            </a:r>
            <a:r>
              <a:rPr lang="en-US" dirty="0" smtClean="0"/>
              <a:t>)</a:t>
            </a:r>
          </a:p>
          <a:p>
            <a:pPr lvl="1"/>
            <a:r>
              <a:rPr lang="en-US" sz="1600" dirty="0" smtClean="0"/>
              <a:t>positive mask/positive PR/Etch-&gt; Mesa</a:t>
            </a:r>
            <a:endParaRPr lang="en-US" sz="1600" dirty="0" smtClean="0"/>
          </a:p>
          <a:p>
            <a:r>
              <a:rPr lang="en-US" dirty="0" smtClean="0"/>
              <a:t>Use CEM!</a:t>
            </a:r>
          </a:p>
          <a:p>
            <a:r>
              <a:rPr lang="en-US" dirty="0" smtClean="0"/>
              <a:t>0.4s exposure</a:t>
            </a:r>
          </a:p>
          <a:p>
            <a:r>
              <a:rPr lang="en-US" dirty="0" smtClean="0"/>
              <a:t>HMDS issue had large impact on this step</a:t>
            </a:r>
          </a:p>
          <a:p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381000" y="5019680"/>
            <a:ext cx="838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</a:t>
            </a:r>
            <a:r>
              <a:rPr lang="en-US" dirty="0" err="1" smtClean="0"/>
              <a:t>hardmask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81000" y="5105400"/>
            <a:ext cx="6858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81000" y="5181600"/>
            <a:ext cx="6858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6858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6858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81000" y="5562600"/>
            <a:ext cx="6858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6858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66800" y="479108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4791080"/>
            <a:ext cx="7620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4791080"/>
            <a:ext cx="152400" cy="228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66800" y="501968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Overetch</a:t>
            </a:r>
            <a:r>
              <a:rPr lang="en-US" dirty="0" smtClean="0">
                <a:solidFill>
                  <a:srgbClr val="FF0000"/>
                </a:solidFill>
              </a:rPr>
              <a:t> attacks Si in failed bond regions</a:t>
            </a:r>
          </a:p>
          <a:p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3048000" y="501968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67400" y="5019680"/>
            <a:ext cx="1524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4570502">
            <a:off x="6456547" y="3431059"/>
            <a:ext cx="2181661" cy="319897"/>
          </a:xfrm>
          <a:prstGeom prst="rightArrow">
            <a:avLst>
              <a:gd name="adj1" fmla="val 13063"/>
              <a:gd name="adj2" fmla="val 61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 into top </a:t>
            </a:r>
            <a:r>
              <a:rPr lang="en-US" dirty="0" smtClean="0"/>
              <a:t>SCH/ </a:t>
            </a:r>
            <a:r>
              <a:rPr lang="en-US" dirty="0" smtClean="0">
                <a:solidFill>
                  <a:srgbClr val="FF0000"/>
                </a:solidFill>
              </a:rPr>
              <a:t>partly into the QW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Uniformity was under 50nm across chip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66800" y="502920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867400" y="5029200"/>
            <a:ext cx="1524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048000" y="502920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6670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95600" y="4648200"/>
            <a:ext cx="152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810000" y="4648200"/>
            <a:ext cx="152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816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67400" y="46482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81000" y="5638800"/>
            <a:ext cx="838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000" y="5715000"/>
            <a:ext cx="838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066800" y="5005392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67400" y="5005392"/>
            <a:ext cx="1524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048000" y="5005392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ntent Placeholder 2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SPR955 1.8, spun at 2.5k (3k left taper tip uncovered</a:t>
            </a:r>
            <a:r>
              <a:rPr lang="en-US" dirty="0" smtClean="0"/>
              <a:t>)</a:t>
            </a:r>
          </a:p>
          <a:p>
            <a:pPr lvl="1"/>
            <a:r>
              <a:rPr lang="en-US" sz="1700" dirty="0" smtClean="0">
                <a:solidFill>
                  <a:srgbClr val="FF0000"/>
                </a:solidFill>
              </a:rPr>
              <a:t>Pos Mask/Pos PR/Etch-&gt;Mesa</a:t>
            </a:r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Increased exposure time to 0.5s for optimum resolution</a:t>
            </a:r>
          </a:p>
          <a:p>
            <a:endParaRPr lang="en-US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914400" y="4648200"/>
            <a:ext cx="152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28800" y="4648200"/>
            <a:ext cx="152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26670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667000" y="5638800"/>
            <a:ext cx="1524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6670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895600" y="46482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10000" y="46482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816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77000" y="4648200"/>
            <a:ext cx="2286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867400" y="4648200"/>
            <a:ext cx="1524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800" y="46482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 etch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(MUST </a:t>
            </a:r>
            <a:r>
              <a:rPr lang="en-US" dirty="0" smtClean="0">
                <a:solidFill>
                  <a:srgbClr val="FF0000"/>
                </a:solidFill>
              </a:rPr>
              <a:t>DO: 2 minutes O2 descum in PE2 before wet etch! PR must be hydrophilic or etch will not </a:t>
            </a:r>
            <a:r>
              <a:rPr lang="en-US" dirty="0" smtClean="0">
                <a:solidFill>
                  <a:srgbClr val="FF0000"/>
                </a:solidFill>
              </a:rPr>
              <a:t>occur)???</a:t>
            </a:r>
            <a:endParaRPr lang="en-US" dirty="0" smtClean="0"/>
          </a:p>
          <a:p>
            <a:r>
              <a:rPr lang="en-US" dirty="0" smtClean="0"/>
              <a:t>Wet </a:t>
            </a:r>
            <a:r>
              <a:rPr lang="en-US" dirty="0" smtClean="0"/>
              <a:t>etch 15/5/1 H2O/H2O2/H3PO4. Did 30-40s, should be clear when etch is complete (exposed n-layer is pink, VCs clearly visible)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85800" y="5638800"/>
            <a:ext cx="1524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" y="5715000"/>
            <a:ext cx="1524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066800" y="502444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867400" y="5024440"/>
            <a:ext cx="1524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024440"/>
            <a:ext cx="76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14400" y="46482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28800" y="46482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SOI</a:t>
            </a:r>
          </a:p>
          <a:p>
            <a:pPr lvl="1"/>
            <a:r>
              <a:rPr lang="en-US" altLang="zh-CN" dirty="0" smtClean="0"/>
              <a:t>500nm/1000nm  Si/SiO2</a:t>
            </a:r>
          </a:p>
          <a:p>
            <a:pPr lvl="1"/>
            <a:r>
              <a:rPr lang="en-US" altLang="zh-CN" dirty="0" smtClean="0"/>
              <a:t>250nm half etching</a:t>
            </a:r>
          </a:p>
          <a:p>
            <a:r>
              <a:rPr lang="en-US" altLang="zh-CN" dirty="0" smtClean="0"/>
              <a:t>EPI</a:t>
            </a:r>
          </a:p>
          <a:p>
            <a:pPr lvl="1"/>
            <a:r>
              <a:rPr lang="en-US" altLang="zh-CN" dirty="0" smtClean="0"/>
              <a:t>1465nm PL</a:t>
            </a:r>
          </a:p>
          <a:p>
            <a:pPr lvl="1"/>
            <a:r>
              <a:rPr lang="en-US" altLang="zh-CN" dirty="0" smtClean="0"/>
              <a:t>Old standard epi structure</a:t>
            </a:r>
          </a:p>
          <a:p>
            <a:pPr lvl="2"/>
            <a:r>
              <a:rPr lang="en-US" altLang="zh-CN" dirty="0" smtClean="0"/>
              <a:t>No InGaAs/InP protecting layer above 100nm InGaAs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p-mesa </a:t>
            </a:r>
            <a:r>
              <a:rPr lang="en-US" dirty="0" err="1" smtClean="0"/>
              <a:t>hardmask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914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1000" y="5791200"/>
            <a:ext cx="67818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4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10 sec BHF dip to remove polymer!</a:t>
            </a:r>
          </a:p>
          <a:p>
            <a:r>
              <a:rPr lang="en-US" dirty="0" smtClean="0"/>
              <a:t>CF4 etch in </a:t>
            </a:r>
            <a:r>
              <a:rPr lang="en-US" dirty="0" smtClean="0"/>
              <a:t>ICP2???(</a:t>
            </a:r>
            <a:r>
              <a:rPr lang="en-US" dirty="0" smtClean="0">
                <a:solidFill>
                  <a:srgbClr val="FF0000"/>
                </a:solidFill>
              </a:rPr>
              <a:t>keep SiN?)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Attacks Si in failed bond region A LOT – exposed passive devices destroyed by this step</a:t>
            </a:r>
          </a:p>
          <a:p>
            <a:endParaRPr lang="en-US" dirty="0"/>
          </a:p>
        </p:txBody>
      </p:sp>
      <p:sp>
        <p:nvSpPr>
          <p:cNvPr id="50" name="Right Arrow 49"/>
          <p:cNvSpPr/>
          <p:nvPr/>
        </p:nvSpPr>
        <p:spPr>
          <a:xfrm rot="4570502">
            <a:off x="6906517" y="4517496"/>
            <a:ext cx="1942014" cy="418322"/>
          </a:xfrm>
          <a:prstGeom prst="rightArrow">
            <a:avLst>
              <a:gd name="adj1" fmla="val 13063"/>
              <a:gd name="adj2" fmla="val 61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5791200" y="4953000"/>
            <a:ext cx="304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670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961466"/>
            <a:ext cx="914400" cy="6773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5800" y="5562600"/>
            <a:ext cx="80772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961466"/>
            <a:ext cx="914400" cy="6773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</a:t>
            </a:r>
            <a:r>
              <a:rPr lang="en-US" dirty="0" err="1" smtClean="0"/>
              <a:t>hardmask</a:t>
            </a:r>
            <a:r>
              <a:rPr lang="en-US" dirty="0" smtClean="0"/>
              <a:t> deposition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80772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chip used SiO2 from sputter 4 for this step, no adverse </a:t>
            </a:r>
            <a:r>
              <a:rPr lang="en-US" dirty="0" smtClean="0"/>
              <a:t>effect</a:t>
            </a:r>
          </a:p>
          <a:p>
            <a:r>
              <a:rPr lang="en-US" dirty="0" smtClean="0"/>
              <a:t>500A SiN</a:t>
            </a:r>
            <a:endParaRPr lang="en-US" dirty="0"/>
          </a:p>
        </p:txBody>
      </p:sp>
      <p:sp>
        <p:nvSpPr>
          <p:cNvPr id="6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685800" y="47244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667000" y="47244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81600" y="4724400"/>
            <a:ext cx="15240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670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5800" y="5562600"/>
            <a:ext cx="80772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lithography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80772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SPR955CM 1.8, spun at 2.5k, expose for </a:t>
            </a:r>
            <a:r>
              <a:rPr lang="en-US" dirty="0" smtClean="0"/>
              <a:t>0.5s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os Mask/Pos PR/Etch -&gt; Mesa</a:t>
            </a:r>
          </a:p>
          <a:p>
            <a:endParaRPr lang="en-US" dirty="0"/>
          </a:p>
        </p:txBody>
      </p:sp>
      <p:sp>
        <p:nvSpPr>
          <p:cNvPr id="71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670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58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hardmask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80772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Etch in ICP2. Devices using SiO2 hardmask required O2 ashing to remove PR (gasonics was down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Strip PR</a:t>
            </a:r>
            <a:endParaRPr lang="en-US" dirty="0"/>
          </a:p>
        </p:txBody>
      </p:sp>
      <p:sp>
        <p:nvSpPr>
          <p:cNvPr id="68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670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58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Use etch monitor. Stop immediately when curve flattens.</a:t>
            </a:r>
            <a:endParaRPr lang="en-US" dirty="0"/>
          </a:p>
        </p:txBody>
      </p:sp>
      <p:sp>
        <p:nvSpPr>
          <p:cNvPr id="68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6705600" y="4724400"/>
            <a:ext cx="20574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102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144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209800" y="4724400"/>
            <a:ext cx="21336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" y="4724400"/>
            <a:ext cx="1524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72000" y="4724400"/>
            <a:ext cx="2286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029200" y="4724400"/>
            <a:ext cx="1524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6670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858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81600" y="5562600"/>
            <a:ext cx="1524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metal litho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single layer of </a:t>
            </a:r>
            <a:r>
              <a:rPr lang="en-US" sz="2400" dirty="0" smtClean="0"/>
              <a:t>SF-15, </a:t>
            </a:r>
            <a:r>
              <a:rPr lang="en-US" sz="2400" dirty="0" smtClean="0"/>
              <a:t>spun at 2.5k. </a:t>
            </a:r>
            <a:r>
              <a:rPr lang="en-US" sz="2400" dirty="0" err="1" smtClean="0"/>
              <a:t>Dektak</a:t>
            </a:r>
            <a:r>
              <a:rPr lang="en-US" sz="2400" dirty="0" smtClean="0"/>
              <a:t> imaging resist before developing </a:t>
            </a:r>
            <a:r>
              <a:rPr lang="en-US" sz="2400" dirty="0" err="1" smtClean="0"/>
              <a:t>underlayer</a:t>
            </a:r>
            <a:r>
              <a:rPr lang="en-US" sz="2400" dirty="0" smtClean="0"/>
              <a:t>, then </a:t>
            </a:r>
            <a:r>
              <a:rPr lang="en-US" sz="2400" dirty="0" err="1" smtClean="0"/>
              <a:t>dektak</a:t>
            </a:r>
            <a:r>
              <a:rPr lang="en-US" sz="2400" dirty="0" smtClean="0"/>
              <a:t> total height after developing </a:t>
            </a:r>
            <a:r>
              <a:rPr lang="en-US" sz="2400" dirty="0" err="1" smtClean="0"/>
              <a:t>underlayer</a:t>
            </a:r>
            <a:r>
              <a:rPr lang="en-US" sz="2400" dirty="0" smtClean="0"/>
              <a:t>. Underlayer height must be 2x metal height (2um for 1um of metal) or </a:t>
            </a:r>
            <a:r>
              <a:rPr lang="en-US" sz="2400" dirty="0" smtClean="0"/>
              <a:t>more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Which PR??? nLoF2020?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6705600" y="4724400"/>
            <a:ext cx="20574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102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144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95600" y="4724400"/>
            <a:ext cx="10668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" y="4724400"/>
            <a:ext cx="1524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72000" y="4724400"/>
            <a:ext cx="2286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029200" y="4724400"/>
            <a:ext cx="1524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95600" y="5562600"/>
            <a:ext cx="990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144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</a:t>
            </a:r>
            <a:r>
              <a:rPr lang="en-US" dirty="0" err="1" smtClean="0"/>
              <a:t>hardmask</a:t>
            </a:r>
            <a:r>
              <a:rPr lang="en-US" dirty="0" smtClean="0"/>
              <a:t> open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7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816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624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670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670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812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9812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85800" y="5715000"/>
            <a:ext cx="2286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5638800"/>
            <a:ext cx="2286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209800" y="4724400"/>
            <a:ext cx="4572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191000" y="4724400"/>
            <a:ext cx="4572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Etch in ICP2 using 181 for </a:t>
            </a:r>
            <a:r>
              <a:rPr lang="en-US" dirty="0" err="1" smtClean="0"/>
              <a:t>SiN</a:t>
            </a:r>
            <a:r>
              <a:rPr lang="en-US" dirty="0" smtClean="0"/>
              <a:t> or </a:t>
            </a:r>
            <a:r>
              <a:rPr lang="en-US" dirty="0" err="1" smtClean="0"/>
              <a:t>SiOVert</a:t>
            </a:r>
            <a:r>
              <a:rPr lang="en-US" dirty="0" smtClean="0"/>
              <a:t> for SiO2. Polymerization did not affect liftoff.</a:t>
            </a:r>
            <a:endParaRPr lang="en-US" dirty="0"/>
          </a:p>
        </p:txBody>
      </p:sp>
      <p:sp>
        <p:nvSpPr>
          <p:cNvPr id="77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6705600" y="4724400"/>
            <a:ext cx="20574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102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14400" y="4724400"/>
            <a:ext cx="1066800" cy="10668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95600" y="4724400"/>
            <a:ext cx="10668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" y="4724400"/>
            <a:ext cx="1524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72000" y="4724400"/>
            <a:ext cx="2286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029200" y="4724400"/>
            <a:ext cx="1524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956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144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102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sac-layer etch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209800" y="4724400"/>
            <a:ext cx="4572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191000" y="4724400"/>
            <a:ext cx="4572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MUST DO: 2 minutes O2 </a:t>
            </a:r>
            <a:r>
              <a:rPr lang="en-US" dirty="0" err="1" smtClean="0">
                <a:solidFill>
                  <a:srgbClr val="FF0000"/>
                </a:solidFill>
              </a:rPr>
              <a:t>descum</a:t>
            </a:r>
            <a:r>
              <a:rPr lang="en-US" dirty="0" smtClean="0">
                <a:solidFill>
                  <a:srgbClr val="FF0000"/>
                </a:solidFill>
              </a:rPr>
              <a:t> in PE2 before wet etch! PR must be hydrophilic or etch will not occur</a:t>
            </a:r>
          </a:p>
          <a:p>
            <a:r>
              <a:rPr lang="en-US" dirty="0" smtClean="0"/>
              <a:t>Use 15/5/1 H2O/H2O2/H3PO4 for 30s, same as QW etch.</a:t>
            </a:r>
          </a:p>
          <a:p>
            <a:r>
              <a:rPr lang="en-US" dirty="0" smtClean="0"/>
              <a:t>Take microscope before/after, less obvious when etch is complete than QW etch.</a:t>
            </a:r>
            <a:endParaRPr lang="en-US" dirty="0"/>
          </a:p>
        </p:txBody>
      </p:sp>
      <p:sp>
        <p:nvSpPr>
          <p:cNvPr id="5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5410200" y="4648200"/>
            <a:ext cx="10668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14400" y="4648200"/>
            <a:ext cx="1066800" cy="11430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09800" y="4648200"/>
            <a:ext cx="21336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8956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9144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4102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705600" y="4648200"/>
            <a:ext cx="2057400" cy="1295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deposition</a:t>
            </a:r>
            <a:endParaRPr lang="en-US" dirty="0"/>
          </a:p>
        </p:txBody>
      </p:sp>
      <p:sp>
        <p:nvSpPr>
          <p:cNvPr id="66" name="Content Placeholder 6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 E-beam 4 to reduce bat </a:t>
            </a:r>
            <a:r>
              <a:rPr lang="en-US" dirty="0" smtClean="0">
                <a:solidFill>
                  <a:srgbClr val="FF0000"/>
                </a:solidFill>
              </a:rPr>
              <a:t>ears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Ni/Ge/Au/Ni/Au (50A/300A/300A/200A/6000A)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14400" y="5638800"/>
            <a:ext cx="10668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00" y="4624754"/>
            <a:ext cx="152400" cy="139504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72000" y="4624754"/>
            <a:ext cx="228600" cy="139504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29200" y="4648200"/>
            <a:ext cx="1524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1000" y="44958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14400" y="4495800"/>
            <a:ext cx="10668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209800" y="4495800"/>
            <a:ext cx="2133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705600" y="4495800"/>
            <a:ext cx="2057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10200" y="4495800"/>
            <a:ext cx="10668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029200" y="44958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72000" y="4495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956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144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410200" y="5562600"/>
            <a:ext cx="1066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lift-off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953000" y="5943600"/>
            <a:ext cx="3810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3434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4419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800600" y="58674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wafer quality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 surface cleaning</a:t>
            </a:r>
          </a:p>
          <a:p>
            <a:r>
              <a:rPr lang="en-US" dirty="0" smtClean="0"/>
              <a:t>SOI </a:t>
            </a:r>
            <a:r>
              <a:rPr lang="en-US" dirty="0" smtClean="0"/>
              <a:t>wafer</a:t>
            </a:r>
          </a:p>
          <a:p>
            <a:pPr lvl="1"/>
            <a:r>
              <a:rPr lang="en-US" dirty="0" smtClean="0"/>
              <a:t>check: surface roughness &lt; 1 nm RMS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4876800"/>
            <a:ext cx="9144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Nitride sticking layer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Used 20nm PECVD </a:t>
            </a:r>
            <a:r>
              <a:rPr lang="en-US" dirty="0" err="1" smtClean="0"/>
              <a:t>SiN</a:t>
            </a:r>
            <a:r>
              <a:rPr lang="en-US" dirty="0" smtClean="0"/>
              <a:t>. Might be better to use thick (200+nm) oxide as waveguide cladding since BCB/SU8 both fall apart when polishing</a:t>
            </a:r>
            <a:endParaRPr lang="en-US" dirty="0"/>
          </a:p>
        </p:txBody>
      </p:sp>
      <p:sp>
        <p:nvSpPr>
          <p:cNvPr id="67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4724400"/>
            <a:ext cx="8382000" cy="1066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81400" y="4876800"/>
            <a:ext cx="304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00200" y="4876800"/>
            <a:ext cx="304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4876800"/>
            <a:ext cx="3048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4876800"/>
            <a:ext cx="762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4876800"/>
            <a:ext cx="8382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BCB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19800" y="4876800"/>
            <a:ext cx="762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See process by J. Hulme for </a:t>
            </a:r>
            <a:r>
              <a:rPr lang="en-US" dirty="0" smtClean="0"/>
              <a:t>details</a:t>
            </a:r>
          </a:p>
        </p:txBody>
      </p:sp>
      <p:sp>
        <p:nvSpPr>
          <p:cNvPr id="71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00200" y="5029200"/>
            <a:ext cx="304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5029200"/>
            <a:ext cx="304800" cy="5626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029200"/>
            <a:ext cx="9144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5029200"/>
            <a:ext cx="8382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BCB ash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85800" y="56388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 rot="1945653" flipH="1">
            <a:off x="3938666" y="3423470"/>
            <a:ext cx="123670" cy="1473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85800" y="13716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How to identify whether SiN is still there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SiN is still there, PE2 required or keep in mind for SiN removal before p-metal.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not, be careful with the leakage along the side wall.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圆角矩形标注 76"/>
          <p:cNvSpPr/>
          <p:nvPr/>
        </p:nvSpPr>
        <p:spPr>
          <a:xfrm>
            <a:off x="6324600" y="3962400"/>
            <a:ext cx="2514600" cy="914400"/>
          </a:xfrm>
          <a:prstGeom prst="wedgeRoundRectCallout">
            <a:avLst>
              <a:gd name="adj1" fmla="val -61899"/>
              <a:gd name="adj2" fmla="val 7179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6400800" y="403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Make sure no leakage along sidewall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BCB/</a:t>
            </a:r>
            <a:r>
              <a:rPr lang="en-US" dirty="0" smtClean="0">
                <a:solidFill>
                  <a:srgbClr val="FF0000"/>
                </a:solidFill>
              </a:rPr>
              <a:t>revised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85800" y="5638800"/>
            <a:ext cx="1524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09600" y="1676400"/>
            <a:ext cx="378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300nm SiN sticking layer.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657600" y="4876800"/>
            <a:ext cx="2286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76400" y="4876800"/>
            <a:ext cx="2286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4876800"/>
            <a:ext cx="2286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4876800"/>
            <a:ext cx="2286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litho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14400" y="5715000"/>
            <a:ext cx="10668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0668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048000" y="56388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1000" y="4562480"/>
            <a:ext cx="8382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76400" y="4562480"/>
            <a:ext cx="2514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57600" y="4562480"/>
            <a:ext cx="19812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48400" y="4562480"/>
            <a:ext cx="2514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Used 1 layer SF </a:t>
            </a:r>
            <a:r>
              <a:rPr lang="en-US" dirty="0" smtClean="0"/>
              <a:t>11(</a:t>
            </a:r>
            <a:r>
              <a:rPr lang="en-US" dirty="0" smtClean="0">
                <a:solidFill>
                  <a:srgbClr val="FF0000"/>
                </a:solidFill>
              </a:rPr>
              <a:t>15???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spun at 2.5k and baked at </a:t>
            </a:r>
            <a:r>
              <a:rPr lang="en-US" dirty="0" smtClean="0"/>
              <a:t>180C</a:t>
            </a:r>
          </a:p>
          <a:p>
            <a:pPr marL="742950" lvl="2" indent="-342900"/>
            <a:r>
              <a:rPr lang="en-US" sz="1600" dirty="0" smtClean="0">
                <a:solidFill>
                  <a:srgbClr val="FF0000"/>
                </a:solidFill>
              </a:rPr>
              <a:t>Positive </a:t>
            </a:r>
            <a:r>
              <a:rPr lang="en-US" sz="1600" dirty="0" smtClean="0">
                <a:solidFill>
                  <a:srgbClr val="FF0000"/>
                </a:solidFill>
              </a:rPr>
              <a:t>Mask/Negative PR/Liftoff-&gt;</a:t>
            </a:r>
            <a:r>
              <a:rPr lang="en-US" sz="1600" dirty="0" smtClean="0">
                <a:solidFill>
                  <a:srgbClr val="FF0000"/>
                </a:solidFill>
              </a:rPr>
              <a:t>Mesa</a:t>
            </a:r>
            <a:endParaRPr lang="en-US" sz="16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SiN removal by </a:t>
            </a:r>
            <a:r>
              <a:rPr lang="en-US" dirty="0" smtClean="0">
                <a:solidFill>
                  <a:srgbClr val="FF0000"/>
                </a:solidFill>
              </a:rPr>
              <a:t>PE2 (need a way to check whether it is gone)</a:t>
            </a:r>
          </a:p>
        </p:txBody>
      </p:sp>
      <p:sp>
        <p:nvSpPr>
          <p:cNvPr id="7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liftoff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thin p-metal deposition to ensure that the final probe metal is on the highest surface.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Pd/Ti/Pd/Au 30A/170A/170A/1000A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Anneal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ontent Placeholder 6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RTA 30s@360C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7"/>
          <p:cNvSpPr/>
          <p:nvPr/>
        </p:nvSpPr>
        <p:spPr>
          <a:xfrm>
            <a:off x="381000" y="4572000"/>
            <a:ext cx="83820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Impl. Litho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92"/>
          <p:cNvSpPr/>
          <p:nvPr/>
        </p:nvSpPr>
        <p:spPr>
          <a:xfrm>
            <a:off x="2924176" y="4419600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AZ4210+2 layer SF11 </a:t>
            </a:r>
            <a:r>
              <a:rPr lang="en-US" sz="1400" dirty="0" smtClean="0"/>
              <a:t>(Neg Mask/Pos PR/Etch-&gt;Hole)</a:t>
            </a:r>
            <a:endParaRPr lang="en-US" sz="1400" dirty="0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altLang="zh-CN" dirty="0" smtClean="0"/>
              <a:t>send out for impl. /7C</a:t>
            </a:r>
            <a:endParaRPr lang="zh-CN" altLang="en-US" dirty="0"/>
          </a:p>
        </p:txBody>
      </p:sp>
      <p:sp>
        <p:nvSpPr>
          <p:cNvPr id="4" name="Rectangle 97"/>
          <p:cNvSpPr/>
          <p:nvPr/>
        </p:nvSpPr>
        <p:spPr>
          <a:xfrm>
            <a:off x="381000" y="4572000"/>
            <a:ext cx="83820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92"/>
          <p:cNvSpPr/>
          <p:nvPr/>
        </p:nvSpPr>
        <p:spPr>
          <a:xfrm>
            <a:off x="2924176" y="4419600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2"/>
          <p:cNvSpPr/>
          <p:nvPr/>
        </p:nvSpPr>
        <p:spPr>
          <a:xfrm>
            <a:off x="2928936" y="4953000"/>
            <a:ext cx="990600" cy="7620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7"/>
          <p:cNvSpPr/>
          <p:nvPr/>
        </p:nvSpPr>
        <p:spPr>
          <a:xfrm>
            <a:off x="381000" y="4572000"/>
            <a:ext cx="8382000" cy="1219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InGaAs removal for isolation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92"/>
          <p:cNvSpPr/>
          <p:nvPr/>
        </p:nvSpPr>
        <p:spPr>
          <a:xfrm>
            <a:off x="2924176" y="4572000"/>
            <a:ext cx="99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altLang="zh-CN" dirty="0" smtClean="0"/>
              <a:t>SiN removal PE2</a:t>
            </a:r>
          </a:p>
          <a:p>
            <a:r>
              <a:rPr lang="en-US" altLang="zh-CN" dirty="0" smtClean="0"/>
              <a:t>H2O:H2O2:H3PO4=38:1:1 for 75sec</a:t>
            </a:r>
          </a:p>
          <a:p>
            <a:r>
              <a:rPr lang="en-US" altLang="zh-CN" dirty="0" smtClean="0"/>
              <a:t>PR strip off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Hardmask</a:t>
            </a:r>
            <a:r>
              <a:rPr lang="en-US" dirty="0" smtClean="0"/>
              <a:t> deposition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 PECVD oxide 275nm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litho 1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Via only for N metal</a:t>
            </a:r>
          </a:p>
          <a:p>
            <a:pPr lvl="1"/>
            <a:r>
              <a:rPr lang="en-US" dirty="0" smtClean="0"/>
              <a:t>Positive Mask/Positive PR/etch -&gt; Hole</a:t>
            </a:r>
          </a:p>
          <a:p>
            <a:r>
              <a:rPr lang="en-US" dirty="0" smtClean="0"/>
              <a:t>SiN removal by PE2</a:t>
            </a:r>
            <a:endParaRPr lang="en-US" dirty="0"/>
          </a:p>
        </p:txBody>
      </p:sp>
      <p:sp>
        <p:nvSpPr>
          <p:cNvPr id="89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66"/>
          <p:cNvSpPr/>
          <p:nvPr/>
        </p:nvSpPr>
        <p:spPr>
          <a:xfrm>
            <a:off x="381000" y="45720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70"/>
          <p:cNvSpPr/>
          <p:nvPr/>
        </p:nvSpPr>
        <p:spPr>
          <a:xfrm>
            <a:off x="914400" y="45720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77"/>
          <p:cNvSpPr/>
          <p:nvPr/>
        </p:nvSpPr>
        <p:spPr>
          <a:xfrm>
            <a:off x="4191000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79"/>
          <p:cNvSpPr/>
          <p:nvPr/>
        </p:nvSpPr>
        <p:spPr>
          <a:xfrm>
            <a:off x="6705600" y="4572000"/>
            <a:ext cx="2057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96"/>
          <p:cNvSpPr/>
          <p:nvPr/>
        </p:nvSpPr>
        <p:spPr>
          <a:xfrm>
            <a:off x="1600200" y="4572000"/>
            <a:ext cx="1066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97"/>
          <p:cNvSpPr/>
          <p:nvPr/>
        </p:nvSpPr>
        <p:spPr>
          <a:xfrm>
            <a:off x="2895600" y="45720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98"/>
          <p:cNvSpPr/>
          <p:nvPr/>
        </p:nvSpPr>
        <p:spPr>
          <a:xfrm>
            <a:off x="3581400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99"/>
          <p:cNvSpPr/>
          <p:nvPr/>
        </p:nvSpPr>
        <p:spPr>
          <a:xfrm>
            <a:off x="5410200" y="45720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0"/>
          <p:cNvSpPr/>
          <p:nvPr/>
        </p:nvSpPr>
        <p:spPr>
          <a:xfrm>
            <a:off x="6096000" y="45720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92"/>
          <p:cNvSpPr/>
          <p:nvPr/>
        </p:nvSpPr>
        <p:spPr>
          <a:xfrm>
            <a:off x="2924176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381000" y="45720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914400" y="4572000"/>
            <a:ext cx="12192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209800" y="4572000"/>
            <a:ext cx="4572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191000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705600" y="4572000"/>
            <a:ext cx="2057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600200" y="4572000"/>
            <a:ext cx="7620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895600" y="4572000"/>
            <a:ext cx="1295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81400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410200" y="4572000"/>
            <a:ext cx="914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096000" y="45720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etch 1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SiN removal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BCB ashing recipe in </a:t>
            </a:r>
            <a:r>
              <a:rPr lang="en-US" dirty="0" smtClean="0"/>
              <a:t>ICP1</a:t>
            </a:r>
          </a:p>
          <a:p>
            <a:r>
              <a:rPr lang="en-US" dirty="0" smtClean="0"/>
              <a:t>SiN removal</a:t>
            </a:r>
          </a:p>
          <a:p>
            <a:r>
              <a:rPr lang="en-US" dirty="0" smtClean="0"/>
              <a:t>PR strip</a:t>
            </a:r>
            <a:endParaRPr lang="en-US" dirty="0"/>
          </a:p>
        </p:txBody>
      </p:sp>
      <p:sp>
        <p:nvSpPr>
          <p:cNvPr id="105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58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670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1816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770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92"/>
          <p:cNvSpPr/>
          <p:nvPr/>
        </p:nvSpPr>
        <p:spPr>
          <a:xfrm>
            <a:off x="2924176" y="4572000"/>
            <a:ext cx="990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TLM testing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64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58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670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1816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77000" y="495300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92"/>
          <p:cNvSpPr/>
          <p:nvPr/>
        </p:nvSpPr>
        <p:spPr>
          <a:xfrm>
            <a:off x="2971800" y="457200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86"/>
          <p:cNvSpPr/>
          <p:nvPr/>
        </p:nvSpPr>
        <p:spPr>
          <a:xfrm>
            <a:off x="381000" y="4953000"/>
            <a:ext cx="838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 litho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58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670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1816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770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3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93"/>
          <p:cNvSpPr/>
          <p:nvPr/>
        </p:nvSpPr>
        <p:spPr>
          <a:xfrm>
            <a:off x="1295400" y="3962400"/>
            <a:ext cx="30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93"/>
          <p:cNvSpPr/>
          <p:nvPr/>
        </p:nvSpPr>
        <p:spPr>
          <a:xfrm>
            <a:off x="5791200" y="3962400"/>
            <a:ext cx="30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7"/>
          <p:cNvSpPr/>
          <p:nvPr/>
        </p:nvSpPr>
        <p:spPr>
          <a:xfrm>
            <a:off x="914400" y="442436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8"/>
          <p:cNvSpPr/>
          <p:nvPr/>
        </p:nvSpPr>
        <p:spPr>
          <a:xfrm>
            <a:off x="2209800" y="4424360"/>
            <a:ext cx="152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84"/>
          <p:cNvSpPr/>
          <p:nvPr/>
        </p:nvSpPr>
        <p:spPr>
          <a:xfrm>
            <a:off x="4267200" y="4424360"/>
            <a:ext cx="152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85"/>
          <p:cNvSpPr/>
          <p:nvPr/>
        </p:nvSpPr>
        <p:spPr>
          <a:xfrm>
            <a:off x="5410200" y="4424360"/>
            <a:ext cx="152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96"/>
          <p:cNvSpPr/>
          <p:nvPr/>
        </p:nvSpPr>
        <p:spPr>
          <a:xfrm>
            <a:off x="7239000" y="4424360"/>
            <a:ext cx="15240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0"/>
          <p:cNvSpPr/>
          <p:nvPr/>
        </p:nvSpPr>
        <p:spPr>
          <a:xfrm>
            <a:off x="5638800" y="5029200"/>
            <a:ext cx="6096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145"/>
          <p:cNvSpPr/>
          <p:nvPr/>
        </p:nvSpPr>
        <p:spPr>
          <a:xfrm>
            <a:off x="1219200" y="5029200"/>
            <a:ext cx="45720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80"/>
          <p:cNvSpPr/>
          <p:nvPr/>
        </p:nvSpPr>
        <p:spPr>
          <a:xfrm>
            <a:off x="5638800" y="4953000"/>
            <a:ext cx="609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145"/>
          <p:cNvSpPr/>
          <p:nvPr/>
        </p:nvSpPr>
        <p:spPr>
          <a:xfrm>
            <a:off x="1219200" y="49530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51"/>
          <p:cNvSpPr/>
          <p:nvPr/>
        </p:nvSpPr>
        <p:spPr>
          <a:xfrm>
            <a:off x="3048000" y="5105400"/>
            <a:ext cx="762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92"/>
          <p:cNvSpPr/>
          <p:nvPr/>
        </p:nvSpPr>
        <p:spPr>
          <a:xfrm>
            <a:off x="3048000" y="4572000"/>
            <a:ext cx="762000" cy="609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9"/>
          <p:cNvSpPr/>
          <p:nvPr/>
        </p:nvSpPr>
        <p:spPr>
          <a:xfrm>
            <a:off x="2895600" y="4424360"/>
            <a:ext cx="13716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86"/>
          <p:cNvSpPr/>
          <p:nvPr/>
        </p:nvSpPr>
        <p:spPr>
          <a:xfrm>
            <a:off x="381000" y="5029200"/>
            <a:ext cx="83820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562600" y="4724400"/>
            <a:ext cx="762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19200" y="4724400"/>
            <a:ext cx="457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000" y="5105400"/>
            <a:ext cx="8382000" cy="6858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05600" y="5791200"/>
            <a:ext cx="2057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81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5791200"/>
            <a:ext cx="8382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908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" y="5562600"/>
            <a:ext cx="18288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105400" y="5562600"/>
            <a:ext cx="16764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Metal dep. and lift off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685800" y="5943600"/>
            <a:ext cx="37338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85800" y="5867400"/>
            <a:ext cx="457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419600" y="5943600"/>
            <a:ext cx="43434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6858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1816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867400" y="57150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867400" y="56388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867400" y="5562600"/>
            <a:ext cx="152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6858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9906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906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0668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867400" y="5181600"/>
            <a:ext cx="1524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5867400" y="5105400"/>
            <a:ext cx="152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533400" y="5638800"/>
            <a:ext cx="152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667000" y="5791200"/>
            <a:ext cx="152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71800" y="5715000"/>
            <a:ext cx="9144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71800" y="5638800"/>
            <a:ext cx="914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562600"/>
            <a:ext cx="762000" cy="7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66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24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12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858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6670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1816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77000" y="4876800"/>
            <a:ext cx="228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ontent Placeholder 6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Ti/Au: 250A/20000A.</a:t>
            </a:r>
            <a:endParaRPr lang="en-US" dirty="0"/>
          </a:p>
        </p:txBody>
      </p:sp>
      <p:sp>
        <p:nvSpPr>
          <p:cNvPr id="103" name="Rectangle 125"/>
          <p:cNvSpPr/>
          <p:nvPr/>
        </p:nvSpPr>
        <p:spPr>
          <a:xfrm>
            <a:off x="685800" y="5903888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25"/>
          <p:cNvSpPr/>
          <p:nvPr/>
        </p:nvSpPr>
        <p:spPr>
          <a:xfrm>
            <a:off x="4978800" y="5918176"/>
            <a:ext cx="3708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50"/>
          <p:cNvSpPr/>
          <p:nvPr/>
        </p:nvSpPr>
        <p:spPr>
          <a:xfrm>
            <a:off x="57912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9"/>
          <p:cNvSpPr/>
          <p:nvPr/>
        </p:nvSpPr>
        <p:spPr>
          <a:xfrm>
            <a:off x="6019800" y="5117744"/>
            <a:ext cx="76200" cy="4741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68"/>
          <p:cNvSpPr/>
          <p:nvPr/>
        </p:nvSpPr>
        <p:spPr>
          <a:xfrm>
            <a:off x="35814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67"/>
          <p:cNvSpPr/>
          <p:nvPr/>
        </p:nvSpPr>
        <p:spPr>
          <a:xfrm>
            <a:off x="16002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53"/>
          <p:cNvSpPr/>
          <p:nvPr/>
        </p:nvSpPr>
        <p:spPr>
          <a:xfrm>
            <a:off x="29718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59"/>
          <p:cNvSpPr/>
          <p:nvPr/>
        </p:nvSpPr>
        <p:spPr>
          <a:xfrm>
            <a:off x="990600" y="51054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31"/>
          <p:cNvSpPr/>
          <p:nvPr/>
        </p:nvSpPr>
        <p:spPr>
          <a:xfrm>
            <a:off x="10668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56"/>
          <p:cNvSpPr/>
          <p:nvPr/>
        </p:nvSpPr>
        <p:spPr>
          <a:xfrm>
            <a:off x="3048000" y="5181600"/>
            <a:ext cx="762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40"/>
          <p:cNvSpPr/>
          <p:nvPr/>
        </p:nvSpPr>
        <p:spPr>
          <a:xfrm>
            <a:off x="1066800" y="5105400"/>
            <a:ext cx="762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39"/>
          <p:cNvSpPr/>
          <p:nvPr/>
        </p:nvSpPr>
        <p:spPr>
          <a:xfrm>
            <a:off x="51816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40"/>
          <p:cNvSpPr/>
          <p:nvPr/>
        </p:nvSpPr>
        <p:spPr>
          <a:xfrm>
            <a:off x="6477000" y="5638800"/>
            <a:ext cx="2286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89"/>
          <p:cNvSpPr/>
          <p:nvPr/>
        </p:nvSpPr>
        <p:spPr>
          <a:xfrm>
            <a:off x="5562600" y="4648200"/>
            <a:ext cx="7620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38800" y="47244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87"/>
          <p:cNvSpPr/>
          <p:nvPr/>
        </p:nvSpPr>
        <p:spPr>
          <a:xfrm>
            <a:off x="1143000" y="4648200"/>
            <a:ext cx="6096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45"/>
          <p:cNvSpPr/>
          <p:nvPr/>
        </p:nvSpPr>
        <p:spPr>
          <a:xfrm>
            <a:off x="1219200" y="4724400"/>
            <a:ext cx="457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93"/>
          <p:cNvSpPr/>
          <p:nvPr/>
        </p:nvSpPr>
        <p:spPr>
          <a:xfrm>
            <a:off x="3276600" y="3962400"/>
            <a:ext cx="30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93"/>
          <p:cNvSpPr/>
          <p:nvPr/>
        </p:nvSpPr>
        <p:spPr>
          <a:xfrm>
            <a:off x="1295400" y="3962400"/>
            <a:ext cx="30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93"/>
          <p:cNvSpPr/>
          <p:nvPr/>
        </p:nvSpPr>
        <p:spPr>
          <a:xfrm>
            <a:off x="5791200" y="3962400"/>
            <a:ext cx="30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7"/>
          <p:cNvSpPr/>
          <p:nvPr/>
        </p:nvSpPr>
        <p:spPr>
          <a:xfrm>
            <a:off x="914400" y="4495800"/>
            <a:ext cx="30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8"/>
          <p:cNvSpPr/>
          <p:nvPr/>
        </p:nvSpPr>
        <p:spPr>
          <a:xfrm>
            <a:off x="2209800" y="4495800"/>
            <a:ext cx="152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9"/>
          <p:cNvSpPr/>
          <p:nvPr/>
        </p:nvSpPr>
        <p:spPr>
          <a:xfrm>
            <a:off x="2895600" y="4495800"/>
            <a:ext cx="152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84"/>
          <p:cNvSpPr/>
          <p:nvPr/>
        </p:nvSpPr>
        <p:spPr>
          <a:xfrm>
            <a:off x="4724400" y="4495800"/>
            <a:ext cx="152400" cy="533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106"/>
          <p:cNvSpPr/>
          <p:nvPr/>
        </p:nvSpPr>
        <p:spPr>
          <a:xfrm>
            <a:off x="5334000" y="4495800"/>
            <a:ext cx="342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90"/>
          <p:cNvSpPr/>
          <p:nvPr/>
        </p:nvSpPr>
        <p:spPr>
          <a:xfrm>
            <a:off x="1219200" y="4495800"/>
            <a:ext cx="9906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8"/>
          <p:cNvSpPr/>
          <p:nvPr/>
        </p:nvSpPr>
        <p:spPr>
          <a:xfrm>
            <a:off x="5181600" y="4495800"/>
            <a:ext cx="228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9"/>
          <p:cNvSpPr/>
          <p:nvPr/>
        </p:nvSpPr>
        <p:spPr>
          <a:xfrm>
            <a:off x="381000" y="4495800"/>
            <a:ext cx="5334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100"/>
          <p:cNvSpPr/>
          <p:nvPr/>
        </p:nvSpPr>
        <p:spPr>
          <a:xfrm>
            <a:off x="685800" y="4572000"/>
            <a:ext cx="228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101"/>
          <p:cNvSpPr/>
          <p:nvPr/>
        </p:nvSpPr>
        <p:spPr>
          <a:xfrm>
            <a:off x="4343400" y="4495800"/>
            <a:ext cx="838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3"/>
          <p:cNvSpPr/>
          <p:nvPr/>
        </p:nvSpPr>
        <p:spPr>
          <a:xfrm>
            <a:off x="2667000" y="4495800"/>
            <a:ext cx="228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04"/>
          <p:cNvSpPr/>
          <p:nvPr/>
        </p:nvSpPr>
        <p:spPr>
          <a:xfrm>
            <a:off x="2362200" y="4495800"/>
            <a:ext cx="5334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05"/>
          <p:cNvSpPr/>
          <p:nvPr/>
        </p:nvSpPr>
        <p:spPr>
          <a:xfrm>
            <a:off x="6477000" y="4495800"/>
            <a:ext cx="228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85"/>
          <p:cNvSpPr/>
          <p:nvPr/>
        </p:nvSpPr>
        <p:spPr>
          <a:xfrm>
            <a:off x="5410200" y="4495800"/>
            <a:ext cx="152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96"/>
          <p:cNvSpPr/>
          <p:nvPr/>
        </p:nvSpPr>
        <p:spPr>
          <a:xfrm>
            <a:off x="7239000" y="4495800"/>
            <a:ext cx="152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92"/>
          <p:cNvSpPr/>
          <p:nvPr/>
        </p:nvSpPr>
        <p:spPr>
          <a:xfrm>
            <a:off x="2928936" y="5181600"/>
            <a:ext cx="990600" cy="533400"/>
          </a:xfrm>
          <a:prstGeom prst="rect">
            <a:avLst/>
          </a:pr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92"/>
          <p:cNvSpPr/>
          <p:nvPr/>
        </p:nvSpPr>
        <p:spPr>
          <a:xfrm>
            <a:off x="3048000" y="4572000"/>
            <a:ext cx="76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waveguide litho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SPR955CM </a:t>
            </a:r>
            <a:r>
              <a:rPr lang="en-US" dirty="0" smtClean="0"/>
              <a:t>0.9 </a:t>
            </a:r>
            <a:r>
              <a:rPr lang="en-US" sz="1600" dirty="0" smtClean="0">
                <a:solidFill>
                  <a:srgbClr val="FF0000"/>
                </a:solidFill>
              </a:rPr>
              <a:t>(negative mask/Positive PR/Etch-&gt;hole)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Spin at 3k RPM for 30s</a:t>
            </a:r>
          </a:p>
          <a:p>
            <a:r>
              <a:rPr lang="en-US" dirty="0" smtClean="0"/>
              <a:t>Used CEM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Exposure needs optimization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638800"/>
            <a:ext cx="762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5638800"/>
            <a:ext cx="1371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5638800"/>
            <a:ext cx="1295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5638800"/>
            <a:ext cx="1905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5638800"/>
            <a:ext cx="609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Hardmask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638800"/>
            <a:ext cx="762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5638800"/>
            <a:ext cx="1371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5638800"/>
            <a:ext cx="1295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5638800"/>
            <a:ext cx="19050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5638800"/>
            <a:ext cx="6096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674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5638800"/>
            <a:ext cx="152400" cy="1524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ICP2 </a:t>
            </a:r>
            <a:r>
              <a:rPr lang="en-US" dirty="0" err="1" smtClean="0"/>
              <a:t>SIOVert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resist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381000" y="5867400"/>
            <a:ext cx="838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Resist difficult to remove –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Solution: Use Piranha/BHF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waveguide etch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Etched 254nm +/-4nm across 4x3 die array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5791200"/>
            <a:ext cx="1371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1000" y="5791200"/>
            <a:ext cx="7620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716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3528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867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772400" y="5791200"/>
            <a:ext cx="152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153400" y="5791200"/>
            <a:ext cx="6096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791200"/>
            <a:ext cx="12192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5791200"/>
            <a:ext cx="12954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53000" y="5791200"/>
            <a:ext cx="685800" cy="76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25"/>
          <p:cNvSpPr/>
          <p:nvPr/>
        </p:nvSpPr>
        <p:spPr>
          <a:xfrm>
            <a:off x="381000" y="5903888"/>
            <a:ext cx="8382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</a:t>
            </a:r>
            <a:r>
              <a:rPr lang="en-US" dirty="0" err="1" smtClean="0"/>
              <a:t>hardmask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1752600" y="5867400"/>
            <a:ext cx="1371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81000" y="6019800"/>
            <a:ext cx="8382000" cy="2286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81000" y="5867400"/>
            <a:ext cx="7620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716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528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867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772400" y="5867400"/>
            <a:ext cx="152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8153400" y="5867400"/>
            <a:ext cx="6096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733800" y="5867400"/>
            <a:ext cx="12192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248400" y="5867400"/>
            <a:ext cx="12954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953000" y="5867400"/>
            <a:ext cx="685800" cy="762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81000" y="5943600"/>
            <a:ext cx="8382000" cy="762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25"/>
          <p:cNvSpPr/>
          <p:nvPr/>
        </p:nvSpPr>
        <p:spPr>
          <a:xfrm>
            <a:off x="381000" y="5903888"/>
            <a:ext cx="8382000" cy="54000"/>
          </a:xfrm>
          <a:prstGeom prst="rect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7231</TotalTime>
  <Words>777</Words>
  <Application>Microsoft Office PowerPoint</Application>
  <PresentationFormat>全屏显示(4:3)</PresentationFormat>
  <Paragraphs>135</Paragraphs>
  <Slides>44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45" baseType="lpstr">
      <vt:lpstr>Office Theme</vt:lpstr>
      <vt:lpstr>幻灯片 1</vt:lpstr>
      <vt:lpstr>Overview</vt:lpstr>
      <vt:lpstr>Check wafer quality</vt:lpstr>
      <vt:lpstr>Hardmask deposition</vt:lpstr>
      <vt:lpstr>SOI waveguide litho</vt:lpstr>
      <vt:lpstr>Hardmask etch</vt:lpstr>
      <vt:lpstr>Strip resist</vt:lpstr>
      <vt:lpstr>SOI waveguide etch</vt:lpstr>
      <vt:lpstr>Remove hardmask</vt:lpstr>
      <vt:lpstr>VC litho</vt:lpstr>
      <vt:lpstr>Strip resist</vt:lpstr>
      <vt:lpstr>III/V wafer bonding</vt:lpstr>
      <vt:lpstr>III/V substrate removal</vt:lpstr>
      <vt:lpstr>P-mesa hardmask deposition</vt:lpstr>
      <vt:lpstr>P-mesa litho</vt:lpstr>
      <vt:lpstr>P-mesa hardmask etch</vt:lpstr>
      <vt:lpstr>P-mesa etch</vt:lpstr>
      <vt:lpstr>SCH litho</vt:lpstr>
      <vt:lpstr>SCH etch</vt:lpstr>
      <vt:lpstr>Strip p-mesa hardmask</vt:lpstr>
      <vt:lpstr>N-InP hardmask deposition</vt:lpstr>
      <vt:lpstr>N-InP lithography</vt:lpstr>
      <vt:lpstr>Pattern hardmask</vt:lpstr>
      <vt:lpstr>N-InP etch</vt:lpstr>
      <vt:lpstr>N-InP metal litho</vt:lpstr>
      <vt:lpstr>N-metal hardmask open</vt:lpstr>
      <vt:lpstr>N-metal sac-layer etch</vt:lpstr>
      <vt:lpstr>N-metal deposition</vt:lpstr>
      <vt:lpstr>N-metal lift-off</vt:lpstr>
      <vt:lpstr>Nitride sticking layer</vt:lpstr>
      <vt:lpstr>BCB</vt:lpstr>
      <vt:lpstr>BCB ash</vt:lpstr>
      <vt:lpstr>BCB/revised</vt:lpstr>
      <vt:lpstr>P-metal litho</vt:lpstr>
      <vt:lpstr>P-metal liftoff</vt:lpstr>
      <vt:lpstr>Anneal</vt:lpstr>
      <vt:lpstr>Impl. Litho</vt:lpstr>
      <vt:lpstr>Impl.</vt:lpstr>
      <vt:lpstr>InGaAs removal for isolation</vt:lpstr>
      <vt:lpstr>Via litho 1</vt:lpstr>
      <vt:lpstr>Via etch 1</vt:lpstr>
      <vt:lpstr>TLM testing</vt:lpstr>
      <vt:lpstr>Pad litho</vt:lpstr>
      <vt:lpstr>Metal dep. and lift off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SIN/HSL</dc:title>
  <dc:creator> </dc:creator>
  <cp:lastModifiedBy>Yongbo Tang</cp:lastModifiedBy>
  <cp:revision>9</cp:revision>
  <dcterms:created xsi:type="dcterms:W3CDTF">2012-07-16T03:52:14Z</dcterms:created>
  <dcterms:modified xsi:type="dcterms:W3CDTF">2012-08-13T20:53:56Z</dcterms:modified>
</cp:coreProperties>
</file>