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457200" y="304800"/>
            <a:ext cx="2362200" cy="7620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33400" y="344269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SOI wafer after roughness inspection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600200" y="11430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lowchart: Process 7"/>
          <p:cNvSpPr/>
          <p:nvPr/>
        </p:nvSpPr>
        <p:spPr>
          <a:xfrm>
            <a:off x="457200" y="1752600"/>
            <a:ext cx="2362200" cy="7620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85800" y="1792069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Hardmask</a:t>
            </a:r>
            <a:r>
              <a:rPr lang="en-US" dirty="0" smtClean="0"/>
              <a:t> – SiO2</a:t>
            </a:r>
          </a:p>
          <a:p>
            <a:r>
              <a:rPr lang="en-US" dirty="0" smtClean="0"/>
              <a:t>Thermally grown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3276600" y="1828800"/>
            <a:ext cx="1676400" cy="533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276600" y="191666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PECVD/Sputter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600200" y="25908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105400" y="175260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Sputter because PECVD  has thickness variation?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895600" y="21336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819400" y="17642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</a:t>
            </a:r>
            <a:endParaRPr lang="en-US" dirty="0"/>
          </a:p>
        </p:txBody>
      </p:sp>
      <p:sp>
        <p:nvSpPr>
          <p:cNvPr id="17" name="Flowchart: Process 16"/>
          <p:cNvSpPr/>
          <p:nvPr/>
        </p:nvSpPr>
        <p:spPr>
          <a:xfrm>
            <a:off x="457200" y="3124200"/>
            <a:ext cx="2362200" cy="7620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33400" y="3163669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Blank etch till 280nm of </a:t>
            </a:r>
            <a:r>
              <a:rPr lang="en-US" dirty="0" err="1" smtClean="0"/>
              <a:t>hardmask</a:t>
            </a:r>
            <a:r>
              <a:rPr lang="en-US" dirty="0" smtClean="0"/>
              <a:t> is left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600200" y="39624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lowchart: Process 19"/>
          <p:cNvSpPr/>
          <p:nvPr/>
        </p:nvSpPr>
        <p:spPr>
          <a:xfrm>
            <a:off x="457200" y="4495800"/>
            <a:ext cx="2362200" cy="7620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33400" y="4535269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SPR955-0.9, </a:t>
            </a:r>
            <a:r>
              <a:rPr lang="en-US" dirty="0" smtClean="0"/>
              <a:t>3</a:t>
            </a:r>
            <a:r>
              <a:rPr lang="en-US" dirty="0" smtClean="0"/>
              <a:t>000rpm</a:t>
            </a:r>
            <a:r>
              <a:rPr lang="en-US" dirty="0" smtClean="0"/>
              <a:t>, to try out CEM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505200" y="3048000"/>
            <a:ext cx="335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SiO</a:t>
            </a:r>
            <a:r>
              <a:rPr lang="en-US" dirty="0" smtClean="0"/>
              <a:t> </a:t>
            </a:r>
            <a:r>
              <a:rPr lang="en-US" dirty="0" err="1" smtClean="0"/>
              <a:t>vert</a:t>
            </a:r>
            <a:r>
              <a:rPr lang="en-US" dirty="0" smtClean="0"/>
              <a:t> – CHF3 40sccm. Will copy paste the entire recipe window, to be checked before etch.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600200" y="26670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SiO2 thickness &gt;280nm</a:t>
            </a:r>
            <a:endParaRPr lang="en-US" dirty="0"/>
          </a:p>
        </p:txBody>
      </p:sp>
      <p:sp>
        <p:nvSpPr>
          <p:cNvPr id="24" name="Arc 23"/>
          <p:cNvSpPr/>
          <p:nvPr/>
        </p:nvSpPr>
        <p:spPr>
          <a:xfrm rot="14612065">
            <a:off x="-614597" y="2951102"/>
            <a:ext cx="3890367" cy="2057400"/>
          </a:xfrm>
          <a:prstGeom prst="arc">
            <a:avLst/>
          </a:prstGeom>
          <a:ln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505200" y="44196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often do we calibrate focus/time?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1600200" y="53340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Flowchart: Process 26"/>
          <p:cNvSpPr/>
          <p:nvPr/>
        </p:nvSpPr>
        <p:spPr>
          <a:xfrm>
            <a:off x="457200" y="5867400"/>
            <a:ext cx="2362200" cy="7620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62000" y="6019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Expose, Reflow?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600200" y="3974068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Filmetrics</a:t>
            </a:r>
            <a:r>
              <a:rPr lang="en-US" dirty="0" smtClean="0"/>
              <a:t>, </a:t>
            </a:r>
            <a:r>
              <a:rPr lang="en-US" dirty="0" err="1" smtClean="0"/>
              <a:t>Descum</a:t>
            </a:r>
            <a:r>
              <a:rPr lang="en-US" dirty="0" smtClean="0"/>
              <a:t> (ICP leaves polymer residue)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124200" y="60198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Flood exposure, UV lamp power &gt;~6.7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Arrow Connector 1"/>
          <p:cNvCxnSpPr/>
          <p:nvPr/>
        </p:nvCxnSpPr>
        <p:spPr>
          <a:xfrm>
            <a:off x="1676400" y="1524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lowchart: Process 2"/>
          <p:cNvSpPr/>
          <p:nvPr/>
        </p:nvSpPr>
        <p:spPr>
          <a:xfrm>
            <a:off x="533400" y="685800"/>
            <a:ext cx="2362200" cy="7620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14400" y="84986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Hardmask</a:t>
            </a:r>
            <a:r>
              <a:rPr lang="en-US" dirty="0" smtClean="0"/>
              <a:t> etch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676400" y="15240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lowchart: Process 5"/>
          <p:cNvSpPr/>
          <p:nvPr/>
        </p:nvSpPr>
        <p:spPr>
          <a:xfrm>
            <a:off x="533400" y="2057400"/>
            <a:ext cx="2362200" cy="7620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90600" y="22098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Silicon etch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48000" y="762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Check recipe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752600" y="16002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Descum</a:t>
            </a:r>
            <a:r>
              <a:rPr lang="en-US" dirty="0" smtClean="0"/>
              <a:t>, strip resist, </a:t>
            </a:r>
            <a:r>
              <a:rPr lang="en-US" dirty="0" err="1" smtClean="0"/>
              <a:t>dektak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0" y="2221468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Check recipe, BCl3+Cl2 (20:40sccm)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066800" y="2895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Dektak</a:t>
            </a:r>
            <a:r>
              <a:rPr lang="en-US" dirty="0" smtClean="0"/>
              <a:t>, SEM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81000" y="3581400"/>
            <a:ext cx="7924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Numbers I need after every run.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Dektak</a:t>
            </a:r>
            <a:r>
              <a:rPr lang="en-US" dirty="0" smtClean="0"/>
              <a:t> height after silicon etch.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Rib widths at all levels, see fig.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oxide and rib height (#2,#3 - will have to cleave sample which people do not like, include a dummy all the time?)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Trench widths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Loss measurements from testing phase if possible.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62000" y="5638800"/>
            <a:ext cx="716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excel file will then calculate the two deltas, ideally both zero.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324600" y="3886200"/>
            <a:ext cx="2209800" cy="457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858000" y="3429000"/>
            <a:ext cx="1066800" cy="457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858000" y="2971800"/>
            <a:ext cx="1066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086600" y="3886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Silicon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086600" y="3048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SiO2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6400800" y="2971800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6400800" y="3810000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8001000" y="2971800"/>
            <a:ext cx="381000" cy="0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8001000" y="3810000"/>
            <a:ext cx="381000" cy="0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8382000" y="2819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W1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8382000" y="35930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W3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85800" y="6019800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Desired length + constant variation (</a:t>
            </a:r>
            <a:r>
              <a:rPr lang="el-GR" dirty="0" smtClean="0"/>
              <a:t>Δ</a:t>
            </a:r>
            <a:r>
              <a:rPr lang="en-US" dirty="0" smtClean="0"/>
              <a:t>) + random variation(</a:t>
            </a:r>
            <a:r>
              <a:rPr lang="el-GR" dirty="0" smtClean="0"/>
              <a:t>δ</a:t>
            </a:r>
            <a:r>
              <a:rPr lang="en-US" dirty="0" smtClean="0"/>
              <a:t>).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6400800" y="3417332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8001000" y="3417332"/>
            <a:ext cx="381000" cy="0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8382000" y="3200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W2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752600" y="1524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Flood exposure?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762000"/>
            <a:ext cx="76200" cy="2514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95400" y="762000"/>
            <a:ext cx="76200" cy="2514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47800" y="762000"/>
            <a:ext cx="76200" cy="2514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600200" y="762000"/>
            <a:ext cx="76200" cy="2514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828800" y="762000"/>
            <a:ext cx="76200" cy="2514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057400" y="762000"/>
            <a:ext cx="76200" cy="2514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362200" y="762000"/>
            <a:ext cx="76200" cy="2514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667000" y="762000"/>
            <a:ext cx="76200" cy="2514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600200" y="3429000"/>
          <a:ext cx="6096000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Splits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Waveguide width (um)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Trench</a:t>
                      </a:r>
                      <a:r>
                        <a:rPr lang="en-US" baseline="0" dirty="0" smtClean="0"/>
                        <a:t> width (um)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2895600" y="762000"/>
            <a:ext cx="76200" cy="2514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048000" y="762000"/>
            <a:ext cx="76200" cy="2514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200400" y="762000"/>
            <a:ext cx="76200" cy="2514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352800" y="762000"/>
            <a:ext cx="76200" cy="2514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581400" y="762000"/>
            <a:ext cx="76200" cy="2514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810000" y="762000"/>
            <a:ext cx="76200" cy="2514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114800" y="762000"/>
            <a:ext cx="76200" cy="2514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419600" y="762000"/>
            <a:ext cx="76200" cy="2514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648200" y="762000"/>
            <a:ext cx="76200" cy="2514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800600" y="762000"/>
            <a:ext cx="76200" cy="2514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953000" y="762000"/>
            <a:ext cx="76200" cy="2514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105400" y="762000"/>
            <a:ext cx="76200" cy="2514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334000" y="762000"/>
            <a:ext cx="76200" cy="2514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562600" y="762000"/>
            <a:ext cx="76200" cy="2514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867400" y="762000"/>
            <a:ext cx="76200" cy="2514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172200" y="762000"/>
            <a:ext cx="76200" cy="2514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6400800" y="762000"/>
            <a:ext cx="76200" cy="2514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6553200" y="762000"/>
            <a:ext cx="76200" cy="2514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6705600" y="762000"/>
            <a:ext cx="76200" cy="2514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858000" y="762000"/>
            <a:ext cx="76200" cy="2514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7086600" y="762000"/>
            <a:ext cx="76200" cy="2514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7315200" y="762000"/>
            <a:ext cx="76200" cy="2514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620000" y="762000"/>
            <a:ext cx="76200" cy="2514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7924800" y="762000"/>
            <a:ext cx="76200" cy="2514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228600" y="5791200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2+{3*(0.7+1+1.5+2)+12*0.7}+{</a:t>
            </a:r>
            <a:r>
              <a:rPr lang="en-US" dirty="0" smtClean="0"/>
              <a:t>3*(0.7+1+1.5+2)+</a:t>
            </a:r>
            <a:r>
              <a:rPr lang="en-US" dirty="0" smtClean="0"/>
              <a:t>12*1}+{</a:t>
            </a:r>
            <a:r>
              <a:rPr lang="en-US" dirty="0" smtClean="0"/>
              <a:t>3*(0.7+1+1.5+2)+</a:t>
            </a:r>
            <a:r>
              <a:rPr lang="en-US" dirty="0" smtClean="0"/>
              <a:t>12*1.5}+{</a:t>
            </a:r>
            <a:r>
              <a:rPr lang="en-US" dirty="0" smtClean="0"/>
              <a:t>3*(0.7+1+1.5+2)+</a:t>
            </a:r>
            <a:r>
              <a:rPr lang="en-US" dirty="0" smtClean="0"/>
              <a:t>12*2}+2  =   130um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838200" y="762000"/>
            <a:ext cx="0" cy="2514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76200" y="1600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500um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257</Words>
  <Application>Microsoft Office PowerPoint</Application>
  <PresentationFormat>On-screen Show (4:3)</PresentationFormat>
  <Paragraphs>47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Sudharsanan</dc:creator>
  <cp:lastModifiedBy>Sudharsanan</cp:lastModifiedBy>
  <cp:revision>3</cp:revision>
  <dcterms:created xsi:type="dcterms:W3CDTF">2006-08-16T00:00:00Z</dcterms:created>
  <dcterms:modified xsi:type="dcterms:W3CDTF">2011-10-28T15:11:55Z</dcterms:modified>
</cp:coreProperties>
</file>