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9" d="100"/>
          <a:sy n="99" d="100"/>
        </p:scale>
        <p:origin x="-24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9BB809-2C08-4C1D-A895-AFB1158C8EA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6BA4D9-8B3F-45FF-BE4E-42E0CEDA8E0E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0716132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02D18-A87A-4011-8D41-6AB13B889A9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77E9A1-3FE2-4EB6-A283-2EDFF70733B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96897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05F7C73-E8AB-4A8A-B1E0-2E890348C8EB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8C764-4B61-4C38-BA7E-9D1EA4A3744A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65245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AndTx" preserve="1">
  <p:cSld name="Title, Ch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hart Placeholder 2"/>
          <p:cNvSpPr>
            <a:spLocks noGrp="1"/>
          </p:cNvSpPr>
          <p:nvPr>
            <p:ph type="chart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1A663D-8342-453B-8E36-7443E4995370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0F72395-DB14-4EF7-84C8-2BE241925B08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137636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76200"/>
            <a:ext cx="7162800" cy="8382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95400"/>
            <a:ext cx="4038600" cy="483076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F49B3E-1BFA-4A5B-A9E6-1C5A08A61936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4C59D0-0D59-4F45-8274-11EA0840F2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48015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931C9E5-64AF-496A-9DBE-7A2CDDF29FF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10FB5B-A7A1-4640-8535-82616311C68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131526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74568C1-118F-453C-A400-107F5E29E034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3C5165-1366-47AD-95A1-4923BD572F21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9074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A65FF1F-6796-4490-BF15-8CD83AE1331F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12C65F-C862-4A02-BCA8-14F9BDC44B9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154156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087474-B88E-43A8-A754-6DADB2244EC3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7C650C8-AE37-4CEE-B59D-90257878B3E2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194148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A5F08E-92AE-481F-9F86-AC0B1C8D0AD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B0185FD-06C2-4D2F-A336-89CBEF7717D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52177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4252D5-8662-4BE1-89C9-FED6C3523AC8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5700CF1-5F38-4843-A9E3-928BBCC2584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0008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7DB64C-E06D-474F-967C-A205D49AEDFC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911F8-FF9B-4613-AFD8-F3814B84F45D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59909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98178-6A3E-4EEA-9136-B45B954D80B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72926-E199-40B4-813A-58674C15E435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39876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1524000" y="76200"/>
            <a:ext cx="71628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295400"/>
            <a:ext cx="8229600" cy="4830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A46C4F68-3C9F-4747-B45B-FEA19648B9A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6/28/2012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B2B8885C-A18C-46FB-9A51-2B0835F0A33F}" type="slidenum">
              <a:rPr lang="en-US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Line 9"/>
          <p:cNvSpPr>
            <a:spLocks noChangeShapeType="1"/>
          </p:cNvSpPr>
          <p:nvPr/>
        </p:nvSpPr>
        <p:spPr bwMode="auto">
          <a:xfrm>
            <a:off x="452438" y="914400"/>
            <a:ext cx="8226425" cy="0"/>
          </a:xfrm>
          <a:prstGeom prst="line">
            <a:avLst/>
          </a:prstGeom>
          <a:noFill/>
          <a:ln w="38100">
            <a:solidFill>
              <a:srgbClr val="000099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>
              <a:solidFill>
                <a:prstClr val="black"/>
              </a:solidFill>
            </a:endParaRPr>
          </a:p>
        </p:txBody>
      </p:sp>
      <p:pic>
        <p:nvPicPr>
          <p:cNvPr id="1032" name="Picture 13"/>
          <p:cNvPicPr>
            <a:picLocks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76200" y="268288"/>
            <a:ext cx="1219200" cy="525462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791162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kern="1200">
          <a:solidFill>
            <a:srgbClr val="000066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200">
          <a:solidFill>
            <a:srgbClr val="00006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6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4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2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Arial" pitchFamily="34" charset="0"/>
          <a:ea typeface="ＭＳ Ｐゴシック" charset="-128"/>
          <a:cs typeface="ＭＳ Ｐゴシック" charset="-128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Summary ICP#2 Nano Etch Recipe 104</a:t>
            </a:r>
            <a:br>
              <a:rPr lang="en-US" dirty="0" smtClean="0"/>
            </a:br>
            <a:r>
              <a:rPr lang="en-US" dirty="0"/>
              <a:t>CF</a:t>
            </a:r>
            <a:r>
              <a:rPr lang="en-US" baseline="-25000" dirty="0"/>
              <a:t>4</a:t>
            </a:r>
            <a:r>
              <a:rPr lang="en-US" dirty="0"/>
              <a:t>/CHF</a:t>
            </a:r>
            <a:r>
              <a:rPr lang="en-US" baseline="-25000" dirty="0"/>
              <a:t>3</a:t>
            </a:r>
            <a:r>
              <a:rPr lang="en-US" dirty="0"/>
              <a:t>/O</a:t>
            </a:r>
            <a:r>
              <a:rPr lang="en-US" baseline="-25000" dirty="0"/>
              <a:t>2</a:t>
            </a:r>
            <a:r>
              <a:rPr lang="en-US" dirty="0"/>
              <a:t> </a:t>
            </a:r>
            <a:r>
              <a:rPr lang="en-US" dirty="0" smtClean="0"/>
              <a:t>– Oxide or Nitride Etch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Jock Bovington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999163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SEM Results </a:t>
            </a:r>
            <a:r>
              <a:rPr lang="en-US" dirty="0" smtClean="0"/>
              <a:t>– DEEP Gratings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638800"/>
            <a:ext cx="8229600" cy="838200"/>
          </a:xfrm>
        </p:spPr>
        <p:txBody>
          <a:bodyPr/>
          <a:lstStyle/>
          <a:p>
            <a:pPr marL="0" indent="0" algn="ctr">
              <a:buNone/>
            </a:pPr>
            <a:r>
              <a:rPr lang="en-US" sz="2400" dirty="0"/>
              <a:t>ICP#2 - CF</a:t>
            </a:r>
            <a:r>
              <a:rPr lang="en-US" sz="2400" baseline="-25000" dirty="0"/>
              <a:t>4</a:t>
            </a:r>
            <a:r>
              <a:rPr lang="en-US" sz="2400" dirty="0"/>
              <a:t>/CHF</a:t>
            </a:r>
            <a:r>
              <a:rPr lang="en-US" sz="2400" baseline="-25000" dirty="0"/>
              <a:t>3</a:t>
            </a:r>
            <a:r>
              <a:rPr lang="en-US" sz="2400" dirty="0"/>
              <a:t>/O</a:t>
            </a:r>
            <a:r>
              <a:rPr lang="en-US" sz="2400" baseline="-25000" dirty="0"/>
              <a:t>2</a:t>
            </a:r>
            <a:r>
              <a:rPr lang="en-US" sz="2400" dirty="0" smtClean="0"/>
              <a:t> </a:t>
            </a:r>
            <a:r>
              <a:rPr lang="en-US" sz="2400" dirty="0"/>
              <a:t>5/35/10sccm 500/50W </a:t>
            </a:r>
            <a:r>
              <a:rPr lang="en-US" sz="2400" dirty="0" smtClean="0"/>
              <a:t>0.5Pa</a:t>
            </a:r>
          </a:p>
          <a:p>
            <a:pPr marL="0" indent="0" algn="ctr">
              <a:buNone/>
            </a:pPr>
            <a:r>
              <a:rPr lang="en-US" sz="2400" dirty="0" smtClean="0"/>
              <a:t>21min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4099" name="Picture 3" descr="K:\0617\SEM\p1cals3_50W5_35_10_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781" y="1701800"/>
            <a:ext cx="4319587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L:\SEM\0617\Cross-Section\21min_35-10-5etch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4400" y="1701800"/>
            <a:ext cx="4319587" cy="3454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148781" y="1723136"/>
            <a:ext cx="43195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DBR – Au coated for SEM</a:t>
            </a:r>
          </a:p>
          <a:p>
            <a:pPr marL="0" indent="0" algn="ctr">
              <a:buFont typeface="Arial" charset="0"/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(~350nm Period)</a:t>
            </a:r>
            <a:endParaRPr lang="en-US" sz="2400" dirty="0">
              <a:solidFill>
                <a:prstClr val="white"/>
              </a:solidFill>
            </a:endParaRPr>
          </a:p>
        </p:txBody>
      </p:sp>
      <p:sp>
        <p:nvSpPr>
          <p:cNvPr id="10" name="Content Placeholder 2"/>
          <p:cNvSpPr txBox="1">
            <a:spLocks/>
          </p:cNvSpPr>
          <p:nvPr/>
        </p:nvSpPr>
        <p:spPr bwMode="auto">
          <a:xfrm>
            <a:off x="4724400" y="1701800"/>
            <a:ext cx="4319587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6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4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2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 kern="1200">
                <a:solidFill>
                  <a:schemeClr val="tx1"/>
                </a:solidFill>
                <a:latin typeface="Arial" pitchFamily="34" charset="0"/>
                <a:ea typeface="ＭＳ Ｐゴシック" charset="-128"/>
                <a:cs typeface="ＭＳ Ｐゴシック" charset="-128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charset="0"/>
              <a:buNone/>
            </a:pPr>
            <a:r>
              <a:rPr lang="en-US" sz="2400" dirty="0" smtClean="0">
                <a:solidFill>
                  <a:prstClr val="white"/>
                </a:solidFill>
              </a:rPr>
              <a:t>GADC </a:t>
            </a:r>
            <a:r>
              <a:rPr lang="en-US" sz="2400" dirty="0">
                <a:solidFill>
                  <a:prstClr val="white"/>
                </a:solidFill>
              </a:rPr>
              <a:t> </a:t>
            </a:r>
            <a:r>
              <a:rPr lang="en-US" sz="2400" dirty="0" smtClean="0">
                <a:solidFill>
                  <a:prstClr val="white"/>
                </a:solidFill>
              </a:rPr>
              <a:t>(560nm </a:t>
            </a:r>
            <a:r>
              <a:rPr lang="en-US" sz="2400" dirty="0">
                <a:solidFill>
                  <a:prstClr val="white"/>
                </a:solidFill>
              </a:rPr>
              <a:t>Period)</a:t>
            </a:r>
          </a:p>
        </p:txBody>
      </p:sp>
    </p:spTree>
    <p:extLst>
      <p:ext uri="{BB962C8B-B14F-4D97-AF65-F5344CB8AC3E}">
        <p14:creationId xmlns:p14="http://schemas.microsoft.com/office/powerpoint/2010/main" val="12470488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Approximate Etch Rates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400" dirty="0" smtClean="0"/>
              <a:t>AV PECVD, Thermal </a:t>
            </a:r>
            <a:r>
              <a:rPr lang="en-US" sz="2400" dirty="0"/>
              <a:t>SiO2 - </a:t>
            </a:r>
            <a:r>
              <a:rPr lang="en-US" sz="2400" dirty="0" smtClean="0"/>
              <a:t>~80nm/min </a:t>
            </a:r>
          </a:p>
          <a:p>
            <a:r>
              <a:rPr lang="en-US" sz="2400" dirty="0" smtClean="0"/>
              <a:t>AV </a:t>
            </a:r>
            <a:r>
              <a:rPr lang="en-US" sz="2400" dirty="0"/>
              <a:t>or </a:t>
            </a:r>
            <a:r>
              <a:rPr lang="en-US" sz="2400" dirty="0" err="1"/>
              <a:t>PlasmaTherm</a:t>
            </a:r>
            <a:r>
              <a:rPr lang="en-US" sz="2400" dirty="0"/>
              <a:t> PECVD Si3N4 - ~80nm/min</a:t>
            </a:r>
          </a:p>
          <a:p>
            <a:r>
              <a:rPr lang="en-US" sz="2400" dirty="0"/>
              <a:t>100% ZEP - ~142nm/min</a:t>
            </a:r>
          </a:p>
          <a:p>
            <a:r>
              <a:rPr lang="en-US" sz="2400" dirty="0"/>
              <a:t>2:1 ZEP - ~143nm/min</a:t>
            </a:r>
          </a:p>
          <a:p>
            <a:r>
              <a:rPr lang="en-US" sz="2400" dirty="0"/>
              <a:t>UV-6 - ~120nm/min</a:t>
            </a:r>
          </a:p>
          <a:p>
            <a:r>
              <a:rPr lang="en-US" sz="2400" dirty="0"/>
              <a:t>DSK101 - ~142nm/min</a:t>
            </a:r>
          </a:p>
          <a:p>
            <a:r>
              <a:rPr lang="en-US" sz="2400" dirty="0"/>
              <a:t>Cr - Negligible </a:t>
            </a:r>
            <a:r>
              <a:rPr lang="en-US" sz="2400" dirty="0" smtClean="0"/>
              <a:t>etching</a:t>
            </a:r>
          </a:p>
          <a:p>
            <a:r>
              <a:rPr lang="en-US" sz="2400" dirty="0" smtClean="0"/>
              <a:t>SPR220-7 - ~123.5nm/min</a:t>
            </a:r>
            <a:endParaRPr lang="en-US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F10FB5B-A7A1-4640-8535-82616311C68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3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3147843"/>
      </p:ext>
    </p:extLst>
  </p:cSld>
  <p:clrMapOvr>
    <a:masterClrMapping/>
  </p:clrMapOvr>
</p:sld>
</file>

<file path=ppt/theme/theme1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145</TotalTime>
  <Words>83</Words>
  <Application>Microsoft Office PowerPoint</Application>
  <PresentationFormat>On-screen Show (4:3)</PresentationFormat>
  <Paragraphs>19</Paragraphs>
  <Slides>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2_Office Theme</vt:lpstr>
      <vt:lpstr>Summary ICP#2 Nano Etch Recipe 104 CF4/CHF3/O2 – Oxide or Nitride Etch</vt:lpstr>
      <vt:lpstr>SEM Results – DEEP Gratings</vt:lpstr>
      <vt:lpstr>Approximate Etch Rates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Jock Bovington</dc:creator>
  <cp:lastModifiedBy>Jock Bovington</cp:lastModifiedBy>
  <cp:revision>6</cp:revision>
  <dcterms:created xsi:type="dcterms:W3CDTF">2012-05-27T17:20:32Z</dcterms:created>
  <dcterms:modified xsi:type="dcterms:W3CDTF">2012-06-29T04:05:59Z</dcterms:modified>
</cp:coreProperties>
</file>